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6" r:id="rId5"/>
    <p:sldId id="277" r:id="rId6"/>
    <p:sldId id="281" r:id="rId7"/>
    <p:sldId id="286" r:id="rId8"/>
    <p:sldId id="285" r:id="rId9"/>
    <p:sldId id="287" r:id="rId10"/>
    <p:sldId id="288" r:id="rId11"/>
    <p:sldId id="289" r:id="rId12"/>
    <p:sldId id="291" r:id="rId13"/>
    <p:sldId id="290" r:id="rId14"/>
    <p:sldId id="283" r:id="rId15"/>
    <p:sldId id="278" r:id="rId16"/>
  </p:sldIdLst>
  <p:sldSz cx="12192000" cy="6858000"/>
  <p:notesSz cx="6858000" cy="9144000"/>
  <p:defaultTextStyle>
    <a:defPPr rtl="0">
      <a:defRPr lang="cs-CZ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Styl s motivem 2 – zvýraznění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2777" autoAdjust="0"/>
  </p:normalViewPr>
  <p:slideViewPr>
    <p:cSldViewPr snapToGrid="0">
      <p:cViewPr varScale="1">
        <p:scale>
          <a:sx n="77" d="100"/>
          <a:sy n="77" d="100"/>
        </p:scale>
        <p:origin x="4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počet přijatých žáků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36F8-4880-A8B1-81BC90C2C9D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6F8-4880-A8B1-81BC90C2C9D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6F8-4880-A8B1-81BC90C2C9D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36F8-4880-A8B1-81BC90C2C9D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36F8-4880-A8B1-81BC90C2C9D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36F8-4880-A8B1-81BC90C2C9D9}"/>
                </c:ext>
              </c:extLst>
            </c:dLbl>
            <c:dLbl>
              <c:idx val="1"/>
              <c:layout>
                <c:manualLayout>
                  <c:x val="3.2610898606333531E-2"/>
                  <c:y val="9.051153269758814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6F8-4880-A8B1-81BC90C2C9D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36F8-4880-A8B1-81BC90C2C9D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36F8-4880-A8B1-81BC90C2C9D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36F8-4880-A8B1-81BC90C2C9D9}"/>
                </c:ext>
              </c:extLst>
            </c:dLbl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List1!$A$2:$A$6</c:f>
              <c:strCache>
                <c:ptCount val="5"/>
                <c:pt idx="0">
                  <c:v>gymnázia</c:v>
                </c:pt>
                <c:pt idx="1">
                  <c:v>umělecké školy</c:v>
                </c:pt>
                <c:pt idx="2">
                  <c:v>čtyřleté studijní obory</c:v>
                </c:pt>
                <c:pt idx="3">
                  <c:v>SOŠ, SIŠ</c:v>
                </c:pt>
                <c:pt idx="4">
                  <c:v>tříleté učební obory</c:v>
                </c:pt>
              </c:strCache>
            </c:strRef>
          </c:cat>
          <c:val>
            <c:numRef>
              <c:f>List1!$B$2:$B$6</c:f>
              <c:numCache>
                <c:formatCode>General</c:formatCode>
                <c:ptCount val="5"/>
                <c:pt idx="0">
                  <c:v>9</c:v>
                </c:pt>
                <c:pt idx="1">
                  <c:v>2</c:v>
                </c:pt>
                <c:pt idx="2">
                  <c:v>26</c:v>
                </c:pt>
                <c:pt idx="3">
                  <c:v>41</c:v>
                </c:pt>
                <c:pt idx="4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F8-4880-A8B1-81BC90C2C9D9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A66772-F185-4D58-B8BB-E9370D7A7A2B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accent2_2" csCatId="accent2" phldr="1"/>
      <dgm:spPr/>
      <dgm:t>
        <a:bodyPr rtlCol="0"/>
        <a:lstStyle/>
        <a:p>
          <a:pPr rtl="0"/>
          <a:endParaRPr lang="en-US"/>
        </a:p>
      </dgm:t>
    </dgm:pt>
    <dgm:pt modelId="{40FC4FFE-8987-4A26-B7F4-8A516F18ADAE}">
      <dgm:prSet/>
      <dgm:spPr/>
      <dgm:t>
        <a:bodyPr rtlCol="0"/>
        <a:lstStyle/>
        <a:p>
          <a:pPr rtl="0">
            <a:lnSpc>
              <a:spcPct val="100000"/>
            </a:lnSpc>
            <a:defRPr cap="all"/>
          </a:pPr>
          <a:r>
            <a:rPr lang="cs-CZ" noProof="0" dirty="0"/>
            <a:t>KRITÉRIA </a:t>
          </a:r>
        </a:p>
        <a:p>
          <a:pPr rtl="0">
            <a:lnSpc>
              <a:spcPct val="100000"/>
            </a:lnSpc>
            <a:defRPr cap="all"/>
          </a:pPr>
          <a:r>
            <a:rPr lang="cs-CZ" noProof="0" dirty="0"/>
            <a:t>Příjímacího ŘÍZENÍ</a:t>
          </a:r>
        </a:p>
      </dgm:t>
    </dgm:pt>
    <dgm:pt modelId="{CAD7EF86-FB23-41F6-BF42-040B36DEFDB1}" type="parTrans" cxnId="{C7AD8469-3C68-4AF9-AB82-79B0043AA120}">
      <dgm:prSet/>
      <dgm:spPr/>
      <dgm:t>
        <a:bodyPr rtlCol="0"/>
        <a:lstStyle/>
        <a:p>
          <a:pPr rtl="0"/>
          <a:endParaRPr lang="cs-CZ" noProof="0" dirty="0"/>
        </a:p>
      </dgm:t>
    </dgm:pt>
    <dgm:pt modelId="{5B62599A-5C9B-48E7-896E-EA782AC60C8B}" type="sibTrans" cxnId="{C7AD8469-3C68-4AF9-AB82-79B0043AA120}">
      <dgm:prSet/>
      <dgm:spPr/>
      <dgm:t>
        <a:bodyPr rtlCol="0"/>
        <a:lstStyle/>
        <a:p>
          <a:pPr rtl="0"/>
          <a:endParaRPr lang="cs-CZ" noProof="0" dirty="0"/>
        </a:p>
      </dgm:t>
    </dgm:pt>
    <dgm:pt modelId="{49225C73-1633-42F1-AB3B-7CB183E5F8B8}">
      <dgm:prSet/>
      <dgm:spPr/>
      <dgm:t>
        <a:bodyPr rtlCol="0"/>
        <a:lstStyle/>
        <a:p>
          <a:pPr rtl="0">
            <a:lnSpc>
              <a:spcPct val="100000"/>
            </a:lnSpc>
            <a:defRPr cap="all"/>
          </a:pPr>
          <a:r>
            <a:rPr lang="cs-CZ" noProof="0" dirty="0"/>
            <a:t>PODÁVÁNÍ </a:t>
          </a:r>
        </a:p>
        <a:p>
          <a:pPr rtl="0">
            <a:lnSpc>
              <a:spcPct val="100000"/>
            </a:lnSpc>
            <a:defRPr cap="all"/>
          </a:pPr>
          <a:r>
            <a:rPr lang="cs-CZ" noProof="0" dirty="0"/>
            <a:t>PŘIHLÁŠEK</a:t>
          </a:r>
        </a:p>
      </dgm:t>
    </dgm:pt>
    <dgm:pt modelId="{1A0E2090-1D4F-438A-8766-B6030CE01ADD}" type="parTrans" cxnId="{A9154303-8225-4248-91DC-1B0156A35F07}">
      <dgm:prSet/>
      <dgm:spPr/>
      <dgm:t>
        <a:bodyPr rtlCol="0"/>
        <a:lstStyle/>
        <a:p>
          <a:pPr rtl="0"/>
          <a:endParaRPr lang="cs-CZ" noProof="0" dirty="0"/>
        </a:p>
      </dgm:t>
    </dgm:pt>
    <dgm:pt modelId="{9646853A-8964-4519-A5B1-0B7D18B2983D}" type="sibTrans" cxnId="{A9154303-8225-4248-91DC-1B0156A35F07}">
      <dgm:prSet/>
      <dgm:spPr/>
      <dgm:t>
        <a:bodyPr rtlCol="0"/>
        <a:lstStyle/>
        <a:p>
          <a:pPr rtl="0"/>
          <a:endParaRPr lang="cs-CZ" noProof="0" dirty="0"/>
        </a:p>
      </dgm:t>
    </dgm:pt>
    <dgm:pt modelId="{1C383F32-22E8-4F62-A3E0-BDC3D5F48992}">
      <dgm:prSet/>
      <dgm:spPr/>
      <dgm:t>
        <a:bodyPr rtlCol="0"/>
        <a:lstStyle/>
        <a:p>
          <a:pPr rtl="0">
            <a:lnSpc>
              <a:spcPct val="100000"/>
            </a:lnSpc>
            <a:defRPr cap="all"/>
          </a:pPr>
          <a:r>
            <a:rPr lang="cs-CZ" noProof="0" dirty="0"/>
            <a:t>PŘÍJÍMACÍ </a:t>
          </a:r>
        </a:p>
        <a:p>
          <a:pPr rtl="0">
            <a:lnSpc>
              <a:spcPct val="100000"/>
            </a:lnSpc>
            <a:defRPr cap="all"/>
          </a:pPr>
          <a:r>
            <a:rPr lang="cs-CZ" noProof="0" dirty="0"/>
            <a:t>ZKOUŠKY</a:t>
          </a:r>
        </a:p>
      </dgm:t>
    </dgm:pt>
    <dgm:pt modelId="{A7920A2F-3244-4159-AF04-6A1D38B7B317}" type="parTrans" cxnId="{C4CCE57E-E871-46D6-BAD5-880252C95D22}">
      <dgm:prSet/>
      <dgm:spPr/>
      <dgm:t>
        <a:bodyPr rtlCol="0"/>
        <a:lstStyle/>
        <a:p>
          <a:pPr rtl="0"/>
          <a:endParaRPr lang="cs-CZ" noProof="0" dirty="0"/>
        </a:p>
      </dgm:t>
    </dgm:pt>
    <dgm:pt modelId="{8500F72A-2C6D-4FDF-9C1D-CA691380EB0B}" type="sibTrans" cxnId="{C4CCE57E-E871-46D6-BAD5-880252C95D22}">
      <dgm:prSet/>
      <dgm:spPr/>
      <dgm:t>
        <a:bodyPr rtlCol="0"/>
        <a:lstStyle/>
        <a:p>
          <a:pPr rtl="0"/>
          <a:endParaRPr lang="cs-CZ" noProof="0" dirty="0"/>
        </a:p>
      </dgm:t>
    </dgm:pt>
    <dgm:pt modelId="{50B3CE7C-E10B-4E23-BD93-03664997C932}" type="pres">
      <dgm:prSet presAssocID="{01A66772-F185-4D58-B8BB-E9370D7A7A2B}" presName="root" presStyleCnt="0">
        <dgm:presLayoutVars>
          <dgm:dir/>
          <dgm:resizeHandles val="exact"/>
        </dgm:presLayoutVars>
      </dgm:prSet>
      <dgm:spPr/>
    </dgm:pt>
    <dgm:pt modelId="{DE9CE479-E4AE-4283-AEF1-10C1535B4324}" type="pres">
      <dgm:prSet presAssocID="{40FC4FFE-8987-4A26-B7F4-8A516F18ADAE}" presName="compNode" presStyleCnt="0"/>
      <dgm:spPr/>
    </dgm:pt>
    <dgm:pt modelId="{B59FCF02-CAD2-4D6F-9542-AD86711168CA}" type="pres">
      <dgm:prSet presAssocID="{40FC4FFE-8987-4A26-B7F4-8A516F18ADAE}" presName="iconBgRect" presStyleLbl="bgShp" presStyleIdx="0" presStyleCnt="3" custLinFactNeighborX="1522" custLinFactNeighborY="1015"/>
      <dgm:spPr>
        <a:solidFill>
          <a:schemeClr val="accent1"/>
        </a:solidFill>
      </dgm:spPr>
    </dgm:pt>
    <dgm:pt modelId="{7C175B98-93F4-4D7C-BB95-1514AB879CD5}" type="pres">
      <dgm:prSet presAssocID="{40FC4FFE-8987-4A26-B7F4-8A516F18ADAE}" presName="iconRect" presStyleLbl="node1" presStyleIdx="0" presStyleCnt="3" custLinFactNeighborX="2297" custLinFactNeighborY="639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áhy spravedlnosti"/>
        </a:ext>
      </dgm:extLst>
    </dgm:pt>
    <dgm:pt modelId="{677A3090-5F01-43FD-9FA6-C0420AD80FD6}" type="pres">
      <dgm:prSet presAssocID="{40FC4FFE-8987-4A26-B7F4-8A516F18ADAE}" presName="spaceRect" presStyleCnt="0"/>
      <dgm:spPr/>
    </dgm:pt>
    <dgm:pt modelId="{127117FB-F8A7-4A20-A8A7-EC686DDC76D0}" type="pres">
      <dgm:prSet presAssocID="{40FC4FFE-8987-4A26-B7F4-8A516F18ADAE}" presName="textRect" presStyleLbl="revTx" presStyleIdx="0" presStyleCnt="3">
        <dgm:presLayoutVars>
          <dgm:chMax val="1"/>
          <dgm:chPref val="1"/>
        </dgm:presLayoutVars>
      </dgm:prSet>
      <dgm:spPr/>
    </dgm:pt>
    <dgm:pt modelId="{FD1EED9C-83D3-41AD-A09B-D3B36354168F}" type="pres">
      <dgm:prSet presAssocID="{5B62599A-5C9B-48E7-896E-EA782AC60C8B}" presName="sibTrans" presStyleCnt="0"/>
      <dgm:spPr/>
    </dgm:pt>
    <dgm:pt modelId="{C998AB0A-577D-44AA-A068-F634DDE7BD47}" type="pres">
      <dgm:prSet presAssocID="{49225C73-1633-42F1-AB3B-7CB183E5F8B8}" presName="compNode" presStyleCnt="0"/>
      <dgm:spPr/>
    </dgm:pt>
    <dgm:pt modelId="{BCD8CDD9-0C56-4401-ADB1-8B48DAB2C96F}" type="pres">
      <dgm:prSet presAssocID="{49225C73-1633-42F1-AB3B-7CB183E5F8B8}" presName="iconBgRect" presStyleLbl="bgShp" presStyleIdx="1" presStyleCnt="3"/>
      <dgm:spPr>
        <a:solidFill>
          <a:schemeClr val="accent1"/>
        </a:solidFill>
      </dgm:spPr>
    </dgm:pt>
    <dgm:pt modelId="{DB4CA7C4-FCA1-4127-B20A-2A5C031A3CF4}" type="pres">
      <dgm:prSet presAssocID="{49225C73-1633-42F1-AB3B-7CB183E5F8B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-mail"/>
        </a:ext>
      </dgm:extLst>
    </dgm:pt>
    <dgm:pt modelId="{9B0C8FBF-0BDD-48A5-967E-F3FE71659F6A}" type="pres">
      <dgm:prSet presAssocID="{49225C73-1633-42F1-AB3B-7CB183E5F8B8}" presName="spaceRect" presStyleCnt="0"/>
      <dgm:spPr/>
    </dgm:pt>
    <dgm:pt modelId="{7E6FE37A-5DB0-4899-9FCB-0CE39BC185F8}" type="pres">
      <dgm:prSet presAssocID="{49225C73-1633-42F1-AB3B-7CB183E5F8B8}" presName="textRect" presStyleLbl="revTx" presStyleIdx="1" presStyleCnt="3">
        <dgm:presLayoutVars>
          <dgm:chMax val="1"/>
          <dgm:chPref val="1"/>
        </dgm:presLayoutVars>
      </dgm:prSet>
      <dgm:spPr/>
    </dgm:pt>
    <dgm:pt modelId="{5A266296-0042-402F-92EF-D59AB148E92E}" type="pres">
      <dgm:prSet presAssocID="{9646853A-8964-4519-A5B1-0B7D18B2983D}" presName="sibTrans" presStyleCnt="0"/>
      <dgm:spPr/>
    </dgm:pt>
    <dgm:pt modelId="{ECFA770B-DE2C-4683-A038-58D0FE44BC27}" type="pres">
      <dgm:prSet presAssocID="{1C383F32-22E8-4F62-A3E0-BDC3D5F48992}" presName="compNode" presStyleCnt="0"/>
      <dgm:spPr/>
    </dgm:pt>
    <dgm:pt modelId="{FF93E135-77D6-48A0-8871-9BC93D705D06}" type="pres">
      <dgm:prSet presAssocID="{1C383F32-22E8-4F62-A3E0-BDC3D5F48992}" presName="iconBgRect" presStyleLbl="bgShp" presStyleIdx="2" presStyleCnt="3"/>
      <dgm:spPr>
        <a:solidFill>
          <a:schemeClr val="accent1"/>
        </a:solidFill>
      </dgm:spPr>
    </dgm:pt>
    <dgm:pt modelId="{39509775-983E-4110-B989-EE2CD6514BE0}" type="pres">
      <dgm:prSet presAssocID="{1C383F32-22E8-4F62-A3E0-BDC3D5F4899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lava s ozubenými koly"/>
        </a:ext>
      </dgm:extLst>
    </dgm:pt>
    <dgm:pt modelId="{493B43B2-705C-4AE5-8A77-D8DEEDA1B5CF}" type="pres">
      <dgm:prSet presAssocID="{1C383F32-22E8-4F62-A3E0-BDC3D5F48992}" presName="spaceRect" presStyleCnt="0"/>
      <dgm:spPr/>
    </dgm:pt>
    <dgm:pt modelId="{1AEDC777-00B3-41D7-9AE1-23D741E941C3}" type="pres">
      <dgm:prSet presAssocID="{1C383F32-22E8-4F62-A3E0-BDC3D5F4899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A9154303-8225-4248-91DC-1B0156A35F07}" srcId="{01A66772-F185-4D58-B8BB-E9370D7A7A2B}" destId="{49225C73-1633-42F1-AB3B-7CB183E5F8B8}" srcOrd="1" destOrd="0" parTransId="{1A0E2090-1D4F-438A-8766-B6030CE01ADD}" sibTransId="{9646853A-8964-4519-A5B1-0B7D18B2983D}"/>
    <dgm:cxn modelId="{7A710F69-5154-4855-ACF5-BC7C1BF85A80}" type="presOf" srcId="{49225C73-1633-42F1-AB3B-7CB183E5F8B8}" destId="{7E6FE37A-5DB0-4899-9FCB-0CE39BC185F8}" srcOrd="0" destOrd="0" presId="urn:microsoft.com/office/officeart/2018/5/layout/IconCircleLabelList"/>
    <dgm:cxn modelId="{C7AD8469-3C68-4AF9-AB82-79B0043AA120}" srcId="{01A66772-F185-4D58-B8BB-E9370D7A7A2B}" destId="{40FC4FFE-8987-4A26-B7F4-8A516F18ADAE}" srcOrd="0" destOrd="0" parTransId="{CAD7EF86-FB23-41F6-BF42-040B36DEFDB1}" sibTransId="{5B62599A-5C9B-48E7-896E-EA782AC60C8B}"/>
    <dgm:cxn modelId="{676D3A6A-6EA7-4483-BB12-0BD4A7D7AF9D}" type="presOf" srcId="{01A66772-F185-4D58-B8BB-E9370D7A7A2B}" destId="{50B3CE7C-E10B-4E23-BD93-03664997C932}" srcOrd="0" destOrd="0" presId="urn:microsoft.com/office/officeart/2018/5/layout/IconCircleLabelList"/>
    <dgm:cxn modelId="{1496FC70-DB8B-48D4-98DE-DD2856E389EE}" type="presOf" srcId="{1C383F32-22E8-4F62-A3E0-BDC3D5F48992}" destId="{1AEDC777-00B3-41D7-9AE1-23D741E941C3}" srcOrd="0" destOrd="0" presId="urn:microsoft.com/office/officeart/2018/5/layout/IconCircleLabelList"/>
    <dgm:cxn modelId="{C4CCE57E-E871-46D6-BAD5-880252C95D22}" srcId="{01A66772-F185-4D58-B8BB-E9370D7A7A2B}" destId="{1C383F32-22E8-4F62-A3E0-BDC3D5F48992}" srcOrd="2" destOrd="0" parTransId="{A7920A2F-3244-4159-AF04-6A1D38B7B317}" sibTransId="{8500F72A-2C6D-4FDF-9C1D-CA691380EB0B}"/>
    <dgm:cxn modelId="{355227E3-55E0-4343-BC8D-FC0EB1694F48}" type="presOf" srcId="{40FC4FFE-8987-4A26-B7F4-8A516F18ADAE}" destId="{127117FB-F8A7-4A20-A8A7-EC686DDC76D0}" srcOrd="0" destOrd="0" presId="urn:microsoft.com/office/officeart/2018/5/layout/IconCircleLabelList"/>
    <dgm:cxn modelId="{555498CB-3ED1-404E-A25F-EB243EFC5FB1}" type="presParOf" srcId="{50B3CE7C-E10B-4E23-BD93-03664997C932}" destId="{DE9CE479-E4AE-4283-AEF1-10C1535B4324}" srcOrd="0" destOrd="0" presId="urn:microsoft.com/office/officeart/2018/5/layout/IconCircleLabelList"/>
    <dgm:cxn modelId="{11F12D49-CD08-4D50-BD13-3ECBC3A476A4}" type="presParOf" srcId="{DE9CE479-E4AE-4283-AEF1-10C1535B4324}" destId="{B59FCF02-CAD2-4D6F-9542-AD86711168CA}" srcOrd="0" destOrd="0" presId="urn:microsoft.com/office/officeart/2018/5/layout/IconCircleLabelList"/>
    <dgm:cxn modelId="{F443A659-540B-487B-97F9-49219CF60D6B}" type="presParOf" srcId="{DE9CE479-E4AE-4283-AEF1-10C1535B4324}" destId="{7C175B98-93F4-4D7C-BB95-1514AB879CD5}" srcOrd="1" destOrd="0" presId="urn:microsoft.com/office/officeart/2018/5/layout/IconCircleLabelList"/>
    <dgm:cxn modelId="{A503D7AB-7D64-4163-93B5-1CEEDAE81823}" type="presParOf" srcId="{DE9CE479-E4AE-4283-AEF1-10C1535B4324}" destId="{677A3090-5F01-43FD-9FA6-C0420AD80FD6}" srcOrd="2" destOrd="0" presId="urn:microsoft.com/office/officeart/2018/5/layout/IconCircleLabelList"/>
    <dgm:cxn modelId="{780188ED-7DCE-45BB-B6AF-91BE48969612}" type="presParOf" srcId="{DE9CE479-E4AE-4283-AEF1-10C1535B4324}" destId="{127117FB-F8A7-4A20-A8A7-EC686DDC76D0}" srcOrd="3" destOrd="0" presId="urn:microsoft.com/office/officeart/2018/5/layout/IconCircleLabelList"/>
    <dgm:cxn modelId="{155719F8-A89B-4E96-BC49-C48BC717F480}" type="presParOf" srcId="{50B3CE7C-E10B-4E23-BD93-03664997C932}" destId="{FD1EED9C-83D3-41AD-A09B-D3B36354168F}" srcOrd="1" destOrd="0" presId="urn:microsoft.com/office/officeart/2018/5/layout/IconCircleLabelList"/>
    <dgm:cxn modelId="{2772E199-56B0-4310-A55E-67D00CA3E59E}" type="presParOf" srcId="{50B3CE7C-E10B-4E23-BD93-03664997C932}" destId="{C998AB0A-577D-44AA-A068-F634DDE7BD47}" srcOrd="2" destOrd="0" presId="urn:microsoft.com/office/officeart/2018/5/layout/IconCircleLabelList"/>
    <dgm:cxn modelId="{4E351D18-D97F-4B92-A608-2E9600B91C28}" type="presParOf" srcId="{C998AB0A-577D-44AA-A068-F634DDE7BD47}" destId="{BCD8CDD9-0C56-4401-ADB1-8B48DAB2C96F}" srcOrd="0" destOrd="0" presId="urn:microsoft.com/office/officeart/2018/5/layout/IconCircleLabelList"/>
    <dgm:cxn modelId="{B3DC724C-4569-4E9D-BD5A-49E4CD991FD0}" type="presParOf" srcId="{C998AB0A-577D-44AA-A068-F634DDE7BD47}" destId="{DB4CA7C4-FCA1-4127-B20A-2A5C031A3CF4}" srcOrd="1" destOrd="0" presId="urn:microsoft.com/office/officeart/2018/5/layout/IconCircleLabelList"/>
    <dgm:cxn modelId="{AD1AB552-CCE0-4911-BB9E-5D4A60B21F4F}" type="presParOf" srcId="{C998AB0A-577D-44AA-A068-F634DDE7BD47}" destId="{9B0C8FBF-0BDD-48A5-967E-F3FE71659F6A}" srcOrd="2" destOrd="0" presId="urn:microsoft.com/office/officeart/2018/5/layout/IconCircleLabelList"/>
    <dgm:cxn modelId="{8558F796-2D01-40FE-A21A-7530EEBC3BC3}" type="presParOf" srcId="{C998AB0A-577D-44AA-A068-F634DDE7BD47}" destId="{7E6FE37A-5DB0-4899-9FCB-0CE39BC185F8}" srcOrd="3" destOrd="0" presId="urn:microsoft.com/office/officeart/2018/5/layout/IconCircleLabelList"/>
    <dgm:cxn modelId="{1532E2BE-82E9-40A4-A6F7-40B60FC879AE}" type="presParOf" srcId="{50B3CE7C-E10B-4E23-BD93-03664997C932}" destId="{5A266296-0042-402F-92EF-D59AB148E92E}" srcOrd="3" destOrd="0" presId="urn:microsoft.com/office/officeart/2018/5/layout/IconCircleLabelList"/>
    <dgm:cxn modelId="{3A7F4DB9-1469-4F58-B633-24B7EEE084D1}" type="presParOf" srcId="{50B3CE7C-E10B-4E23-BD93-03664997C932}" destId="{ECFA770B-DE2C-4683-A038-58D0FE44BC27}" srcOrd="4" destOrd="0" presId="urn:microsoft.com/office/officeart/2018/5/layout/IconCircleLabelList"/>
    <dgm:cxn modelId="{91311827-CDAC-4BA8-B4A3-117AFD1CEE2D}" type="presParOf" srcId="{ECFA770B-DE2C-4683-A038-58D0FE44BC27}" destId="{FF93E135-77D6-48A0-8871-9BC93D705D06}" srcOrd="0" destOrd="0" presId="urn:microsoft.com/office/officeart/2018/5/layout/IconCircleLabelList"/>
    <dgm:cxn modelId="{83B7CA40-11B7-4507-8422-A40F02D469B2}" type="presParOf" srcId="{ECFA770B-DE2C-4683-A038-58D0FE44BC27}" destId="{39509775-983E-4110-B989-EE2CD6514BE0}" srcOrd="1" destOrd="0" presId="urn:microsoft.com/office/officeart/2018/5/layout/IconCircleLabelList"/>
    <dgm:cxn modelId="{A44BB251-01EB-4DEF-A28C-6D495183E4DC}" type="presParOf" srcId="{ECFA770B-DE2C-4683-A038-58D0FE44BC27}" destId="{493B43B2-705C-4AE5-8A77-D8DEEDA1B5CF}" srcOrd="2" destOrd="0" presId="urn:microsoft.com/office/officeart/2018/5/layout/IconCircleLabelList"/>
    <dgm:cxn modelId="{1EFA52DF-3C80-4DAA-BED6-AFE2F81796B2}" type="presParOf" srcId="{ECFA770B-DE2C-4683-A038-58D0FE44BC27}" destId="{1AEDC777-00B3-41D7-9AE1-23D741E941C3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9FCF02-CAD2-4D6F-9542-AD86711168CA}">
      <dsp:nvSpPr>
        <dsp:cNvPr id="0" name=""/>
        <dsp:cNvSpPr/>
      </dsp:nvSpPr>
      <dsp:spPr>
        <a:xfrm>
          <a:off x="717367" y="621668"/>
          <a:ext cx="1887187" cy="1887187"/>
        </a:xfrm>
        <a:prstGeom prst="ellipse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175B98-93F4-4D7C-BB95-1514AB879CD5}">
      <dsp:nvSpPr>
        <dsp:cNvPr id="0" name=""/>
        <dsp:cNvSpPr/>
      </dsp:nvSpPr>
      <dsp:spPr>
        <a:xfrm>
          <a:off x="1115704" y="1073968"/>
          <a:ext cx="1082812" cy="10828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7117FB-F8A7-4A20-A8A7-EC686DDC76D0}">
      <dsp:nvSpPr>
        <dsp:cNvPr id="0" name=""/>
        <dsp:cNvSpPr/>
      </dsp:nvSpPr>
      <dsp:spPr>
        <a:xfrm>
          <a:off x="85363" y="3077513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rtlCol="0" anchor="t" anchorCtr="0">
          <a:noAutofit/>
        </a:bodyPr>
        <a:lstStyle/>
        <a:p>
          <a:pPr marL="0" lvl="0" indent="0" algn="ctr" defTabSz="9779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cs-CZ" sz="2200" kern="1200" noProof="0" dirty="0"/>
            <a:t>KRITÉRIA </a:t>
          </a:r>
        </a:p>
        <a:p>
          <a:pPr marL="0" lvl="0" indent="0" algn="ctr" defTabSz="9779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cs-CZ" sz="2200" kern="1200" noProof="0" dirty="0"/>
            <a:t>Příjímacího ŘÍZENÍ</a:t>
          </a:r>
        </a:p>
      </dsp:txBody>
      <dsp:txXfrm>
        <a:off x="85363" y="3077513"/>
        <a:ext cx="3093750" cy="720000"/>
      </dsp:txXfrm>
    </dsp:sp>
    <dsp:sp modelId="{BCD8CDD9-0C56-4401-ADB1-8B48DAB2C96F}">
      <dsp:nvSpPr>
        <dsp:cNvPr id="0" name=""/>
        <dsp:cNvSpPr/>
      </dsp:nvSpPr>
      <dsp:spPr>
        <a:xfrm>
          <a:off x="4323800" y="602513"/>
          <a:ext cx="1887187" cy="1887187"/>
        </a:xfrm>
        <a:prstGeom prst="ellipse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4CA7C4-FCA1-4127-B20A-2A5C031A3CF4}">
      <dsp:nvSpPr>
        <dsp:cNvPr id="0" name=""/>
        <dsp:cNvSpPr/>
      </dsp:nvSpPr>
      <dsp:spPr>
        <a:xfrm>
          <a:off x="4725988" y="1004700"/>
          <a:ext cx="1082812" cy="10828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6FE37A-5DB0-4899-9FCB-0CE39BC185F8}">
      <dsp:nvSpPr>
        <dsp:cNvPr id="0" name=""/>
        <dsp:cNvSpPr/>
      </dsp:nvSpPr>
      <dsp:spPr>
        <a:xfrm>
          <a:off x="3720519" y="3077513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rtlCol="0" anchor="t" anchorCtr="0">
          <a:noAutofit/>
        </a:bodyPr>
        <a:lstStyle/>
        <a:p>
          <a:pPr marL="0" lvl="0" indent="0" algn="ctr" defTabSz="9779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cs-CZ" sz="2200" kern="1200" noProof="0" dirty="0"/>
            <a:t>PODÁVÁNÍ </a:t>
          </a:r>
        </a:p>
        <a:p>
          <a:pPr marL="0" lvl="0" indent="0" algn="ctr" defTabSz="9779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cs-CZ" sz="2200" kern="1200" noProof="0" dirty="0"/>
            <a:t>PŘIHLÁŠEK</a:t>
          </a:r>
        </a:p>
      </dsp:txBody>
      <dsp:txXfrm>
        <a:off x="3720519" y="3077513"/>
        <a:ext cx="3093750" cy="720000"/>
      </dsp:txXfrm>
    </dsp:sp>
    <dsp:sp modelId="{FF93E135-77D6-48A0-8871-9BC93D705D06}">
      <dsp:nvSpPr>
        <dsp:cNvPr id="0" name=""/>
        <dsp:cNvSpPr/>
      </dsp:nvSpPr>
      <dsp:spPr>
        <a:xfrm>
          <a:off x="7958957" y="602513"/>
          <a:ext cx="1887187" cy="1887187"/>
        </a:xfrm>
        <a:prstGeom prst="ellipse">
          <a:avLst/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509775-983E-4110-B989-EE2CD6514BE0}">
      <dsp:nvSpPr>
        <dsp:cNvPr id="0" name=""/>
        <dsp:cNvSpPr/>
      </dsp:nvSpPr>
      <dsp:spPr>
        <a:xfrm>
          <a:off x="8361144" y="1004700"/>
          <a:ext cx="1082812" cy="108281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EDC777-00B3-41D7-9AE1-23D741E941C3}">
      <dsp:nvSpPr>
        <dsp:cNvPr id="0" name=""/>
        <dsp:cNvSpPr/>
      </dsp:nvSpPr>
      <dsp:spPr>
        <a:xfrm>
          <a:off x="7355675" y="3077513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rtlCol="0" anchor="t" anchorCtr="0">
          <a:noAutofit/>
        </a:bodyPr>
        <a:lstStyle/>
        <a:p>
          <a:pPr marL="0" lvl="0" indent="0" algn="ctr" defTabSz="9779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cs-CZ" sz="2200" kern="1200" noProof="0" dirty="0"/>
            <a:t>PŘÍJÍMACÍ </a:t>
          </a:r>
        </a:p>
        <a:p>
          <a:pPr marL="0" lvl="0" indent="0" algn="ctr" defTabSz="9779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cs-CZ" sz="2200" kern="1200" noProof="0" dirty="0"/>
            <a:t>ZKOUŠKY</a:t>
          </a:r>
        </a:p>
      </dsp:txBody>
      <dsp:txXfrm>
        <a:off x="7355675" y="3077513"/>
        <a:ext cx="309375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kona pro kruhový seznam s popiskem"/>
  <dgm:desc val="Umožňuje zobrazení nesekvenčních nebo seskupených bloků informací doprovázených souvisejícími vizuály. Nejvíce se hodí pro ikony nebo malé obrázky s krátkými textovými titulky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é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F0B3252-6EA7-42D9-AAED-91EEC2B6A311}" type="datetime1">
              <a:rPr lang="cs-CZ" smtClean="0"/>
              <a:t>01.09.2025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B53ADFC-ABB8-401A-BB24-33FDAFEDCEB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32493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56DA2-773A-4AC1-B40B-F640A44E51E8}" type="datetime1">
              <a:rPr lang="cs-CZ" smtClean="0"/>
              <a:pPr/>
              <a:t>01.09.2025</a:t>
            </a:fld>
            <a:endParaRPr lang="cs-CZ" dirty="0"/>
          </a:p>
        </p:txBody>
      </p:sp>
      <p:sp>
        <p:nvSpPr>
          <p:cNvPr id="4" name="Zástupný symbol obrázku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noProof="0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cs-CZ" noProof="0" dirty="0"/>
              <a:t>Kliknutím můžete upravit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6" name="Zástupné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B725628-3A68-42F4-BA86-981817953149}" type="slidenum">
              <a:rPr lang="cs-CZ" noProof="0" smtClean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649258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4B725628-3A68-42F4-BA86-981817953149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92577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4B725628-3A68-42F4-BA86-981817953149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98457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Přijímačky budete psát na jedné ze škol na přihlášce. Na jaké, to vám určí CERMAT. Dozvíte se to </a:t>
            </a:r>
            <a:r>
              <a:rPr lang="cs-CZ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 pozvánky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kterou obdržíte nejpozději 14 dní před datem konání zkoušky. S ničím to nesouvisí, je možné, že to bude např. první a druhá škola, nebo dvakrát škola třetí. CERMAT to bude dělat tak, </a:t>
            </a:r>
            <a:r>
              <a:rPr lang="cs-CZ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aby se zátěž uchazečů rozptýlila rovnoměrně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případně aby ti, kteří musí dojet z dálky, šli tam, kde to mají nejblíž.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4B725628-3A68-42F4-BA86-981817953149}" type="slidenum">
              <a:rPr lang="cs-CZ" noProof="0" smtClean="0"/>
              <a:t>3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125581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4B725628-3A68-42F4-BA86-981817953149}" type="slidenum">
              <a:rPr lang="cs-CZ" noProof="0" smtClean="0"/>
              <a:t>5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42157431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Výsledky se zveřejní 4. den po potvrzení výsledků </a:t>
            </a:r>
            <a:endParaRPr lang="cs-CZ" sz="1200" dirty="0"/>
          </a:p>
          <a:p>
            <a:r>
              <a:rPr lang="cs-CZ" sz="1200" dirty="0"/>
              <a:t>ředitel SŠ provede kontrolu, potvrdí výsledky a seznam s pořadím a vyhodnocením každého kritéria u všech uchazečů předá do systému </a:t>
            </a:r>
          </a:p>
          <a:p>
            <a:endParaRPr lang="cs-CZ" sz="1200" dirty="0"/>
          </a:p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Nově i ve 2. kole mají školy </a:t>
            </a:r>
            <a:r>
              <a:rPr lang="cs-CZ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povinnost přihlížet výsledkům JPZ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proto se do 2. kola může hlásit pouze uchazeč, který v 1. kole psal JPZ (tedy hlásil se na maturitní obor). </a:t>
            </a:r>
            <a:r>
              <a:rPr lang="cs-CZ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Pokud jste se v 1. kole nehlásili na maturitní obor a nepsali JPZ, nemůžete podat přihlášky do 2. kola! 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Výsledky 2. kola se dozvíte </a:t>
            </a:r>
            <a:r>
              <a:rPr lang="cs-CZ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21. června 2024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4B725628-3A68-42F4-BA86-981817953149}" type="slidenum">
              <a:rPr lang="cs-CZ" noProof="0" smtClean="0"/>
              <a:t>8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0311569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Výsledky se zveřejní 4. den po potvrzení výsledků </a:t>
            </a:r>
            <a:endParaRPr lang="cs-CZ" sz="1200" dirty="0"/>
          </a:p>
          <a:p>
            <a:r>
              <a:rPr lang="cs-CZ" sz="1200" dirty="0"/>
              <a:t>ředitel SŠ provede kontrolu, potvrdí výsledky a seznam s pořadím a vyhodnocením každého kritéria u všech uchazečů předá do systému </a:t>
            </a:r>
          </a:p>
          <a:p>
            <a:endParaRPr lang="cs-CZ" sz="1200" dirty="0"/>
          </a:p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Nově i ve 2. kole mají školy </a:t>
            </a:r>
            <a:r>
              <a:rPr lang="cs-CZ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povinnost přihlížet výsledkům JPZ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proto se do 2. kola může hlásit pouze uchazeč, který v 1. kole psal JPZ (tedy hlásil se na maturitní obor). </a:t>
            </a:r>
            <a:r>
              <a:rPr lang="cs-CZ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Pokud jste se v 1. kole nehlásili na maturitní obor a nepsali JPZ, nemůžete podat přihlášky do 2. kola! 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Výsledky 2. kola se dozvíte </a:t>
            </a:r>
            <a:r>
              <a:rPr lang="cs-CZ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21. června 2024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4B725628-3A68-42F4-BA86-981817953149}" type="slidenum">
              <a:rPr lang="cs-CZ" noProof="0" smtClean="0"/>
              <a:t>9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8315778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4B725628-3A68-42F4-BA86-981817953149}" type="slidenum">
              <a:rPr lang="cs-CZ" noProof="0" smtClean="0"/>
              <a:t>10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484932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á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rtlCol="0" anchor="ctr">
            <a:normAutofit/>
          </a:bodyPr>
          <a:lstStyle>
            <a:lvl1pPr algn="r">
              <a:defRPr sz="5000" spc="200" baseline="0"/>
            </a:lvl1pPr>
          </a:lstStyle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rtlCol="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pPr rtl="0"/>
            <a:r>
              <a:rPr lang="cs-CZ" noProof="0"/>
              <a:t>Kliknutím můžete upravit styl předlohy.</a:t>
            </a:r>
            <a:endParaRPr lang="cs-CZ" noProof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fld id="{76A5465A-B1FE-4D10-8E2E-12E4FACE545D}" type="datetime1">
              <a:rPr lang="cs-CZ" noProof="0" smtClean="0"/>
              <a:t>01.09.2025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cs-CZ" noProof="0" smtClean="0"/>
              <a:t>‹#›</a:t>
            </a:fld>
            <a:endParaRPr lang="cs-CZ" noProof="0" dirty="0"/>
          </a:p>
        </p:txBody>
      </p:sp>
      <p:cxnSp>
        <p:nvCxnSpPr>
          <p:cNvPr id="8" name="Přímá spojnice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cs-CZ" noProof="0"/>
              <a:t>Upravte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-CZ" noProof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A0F179-20D5-40DE-8D2A-5A21AA776BBA}" type="datetime1">
              <a:rPr lang="cs-CZ" noProof="0" smtClean="0"/>
              <a:t>01.09.2025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cs-CZ" noProof="0" smtClean="0"/>
              <a:t>‹#›</a:t>
            </a:fld>
            <a:endParaRPr lang="cs-CZ" noProof="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 rtlCol="0"/>
          <a:lstStyle/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 rtlCol="0"/>
          <a:lstStyle/>
          <a:p>
            <a:pPr lvl="0" rtl="0"/>
            <a:r>
              <a:rPr lang="cs-CZ" noProof="0"/>
              <a:t>Upravte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-CZ" noProof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AD82126-8CE3-413A-B2FB-F3B45F4EABB9}" type="datetime1">
              <a:rPr lang="cs-CZ" noProof="0" smtClean="0"/>
              <a:t>01.09.2025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cs-CZ" noProof="0" smtClean="0"/>
              <a:t>‹#›</a:t>
            </a:fld>
            <a:endParaRPr lang="cs-CZ" noProof="0" dirty="0"/>
          </a:p>
        </p:txBody>
      </p:sp>
      <p:cxnSp>
        <p:nvCxnSpPr>
          <p:cNvPr id="7" name="Přímá spojnice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cs-CZ" noProof="0"/>
              <a:t>Upravte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-CZ" noProof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5F15E39-0F2C-4647-8FCF-1995B7F4DF78}" type="datetime1">
              <a:rPr lang="cs-CZ" noProof="0" smtClean="0"/>
              <a:t>01.09.2025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cs-CZ" noProof="0" smtClean="0"/>
              <a:t>‹#›</a:t>
            </a:fld>
            <a:endParaRPr lang="cs-CZ" noProof="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á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rtlCol="0" anchor="ctr">
            <a:normAutofit/>
          </a:bodyPr>
          <a:lstStyle>
            <a:lvl1pPr algn="r">
              <a:defRPr sz="5000" b="0" spc="200" baseline="0"/>
            </a:lvl1pPr>
          </a:lstStyle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rtlCol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cs-CZ" noProof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CF4F870-D27D-4401-B8A5-C167A93E7830}" type="datetime1">
              <a:rPr lang="cs-CZ" noProof="0" smtClean="0"/>
              <a:t>01.09.2025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cs-CZ" noProof="0" smtClean="0"/>
              <a:t>‹#›</a:t>
            </a:fld>
            <a:endParaRPr lang="cs-CZ" noProof="0" dirty="0"/>
          </a:p>
        </p:txBody>
      </p:sp>
      <p:cxnSp>
        <p:nvCxnSpPr>
          <p:cNvPr id="8" name="Přímá spojnice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 rtlCol="0"/>
          <a:lstStyle/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 rtlCol="0"/>
          <a:lstStyle/>
          <a:p>
            <a:pPr lvl="0" rtl="0"/>
            <a:r>
              <a:rPr lang="cs-CZ" noProof="0"/>
              <a:t>Upravte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-CZ" noProof="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 rtlCol="0"/>
          <a:lstStyle/>
          <a:p>
            <a:pPr lvl="0" rtl="0"/>
            <a:r>
              <a:rPr lang="cs-CZ" noProof="0"/>
              <a:t>Upravte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-CZ" noProof="0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C6095B8-11EA-421F-966B-547B4D37D5D6}" type="datetime1">
              <a:rPr lang="cs-CZ" noProof="0" smtClean="0"/>
              <a:t>01.09.2025</a:t>
            </a:fld>
            <a:endParaRPr lang="cs-CZ" noProof="0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cs-CZ" noProof="0" smtClean="0"/>
              <a:t>‹#›</a:t>
            </a:fld>
            <a:endParaRPr lang="cs-CZ" noProof="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rtlCol="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rtlCol="0"/>
          <a:lstStyle/>
          <a:p>
            <a:pPr lvl="0" rtl="0"/>
            <a:r>
              <a:rPr lang="cs-CZ" noProof="0"/>
              <a:t>Upravte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-CZ" noProof="0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rtlCol="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noProof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 rtlCol="0"/>
          <a:lstStyle/>
          <a:p>
            <a:pPr lvl="0" rtl="0"/>
            <a:r>
              <a:rPr lang="cs-CZ" noProof="0"/>
              <a:t>Upravte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-CZ" noProof="0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F9CDA79-6A59-4F5C-A3CA-461E93A0DD6D}" type="datetime1">
              <a:rPr lang="cs-CZ" noProof="0" smtClean="0"/>
              <a:t>01.09.2025</a:t>
            </a:fld>
            <a:endParaRPr lang="cs-CZ" noProof="0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cs-CZ" noProof="0" smtClean="0"/>
              <a:t>‹#›</a:t>
            </a:fld>
            <a:endParaRPr lang="cs-CZ" noProof="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4BC0E99-7BD9-4672-8B9D-3878EA795850}" type="datetime1">
              <a:rPr lang="cs-CZ" noProof="0" smtClean="0"/>
              <a:t>01.09.2025</a:t>
            </a:fld>
            <a:endParaRPr lang="cs-CZ" noProof="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cs-CZ" noProof="0" smtClean="0"/>
              <a:t>‹#›</a:t>
            </a:fld>
            <a:endParaRPr lang="cs-CZ" noProof="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AD04737-7DBC-4D71-B9AA-0363B2374C14}" type="datetime1">
              <a:rPr lang="cs-CZ" noProof="0" smtClean="0"/>
              <a:t>01.09.2025</a:t>
            </a:fld>
            <a:endParaRPr lang="cs-CZ" noProof="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cs-CZ" noProof="0" smtClean="0"/>
              <a:t>‹#›</a:t>
            </a:fld>
            <a:endParaRPr lang="cs-CZ" noProof="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 rtlCol="0"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cs-CZ" noProof="0"/>
              <a:t>Upravte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 rtlCol="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 noProof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91818ED-32CB-4648-A2D5-90F68C18BE5E}" type="datetime1">
              <a:rPr lang="cs-CZ" noProof="0" smtClean="0"/>
              <a:t>01.09.2025</a:t>
            </a:fld>
            <a:endParaRPr lang="cs-CZ" noProof="0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cs-CZ" noProof="0" smtClean="0"/>
              <a:t>‹#›</a:t>
            </a:fld>
            <a:endParaRPr lang="cs-CZ" noProof="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rtlCol="0" anchor="ctr">
            <a:normAutofit/>
          </a:bodyPr>
          <a:lstStyle>
            <a:lvl1pPr algn="r">
              <a:defRPr sz="5000" spc="200" baseline="0"/>
            </a:lvl1pPr>
          </a:lstStyle>
          <a:p>
            <a:pPr rtl="0"/>
            <a:r>
              <a:rPr lang="cs-CZ" noProof="0"/>
              <a:t>Kliknutím lze upravit styl.</a:t>
            </a:r>
            <a:endParaRPr lang="cs-CZ" noProof="0" dirty="0"/>
          </a:p>
        </p:txBody>
      </p:sp>
      <p:sp>
        <p:nvSpPr>
          <p:cNvPr id="3" name="Zástupný symbol obrázku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cs-CZ" noProof="0"/>
              <a:t>Kliknutím na ikonu přidáte obrázek.</a:t>
            </a:r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rtlCol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s-CZ" noProof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9A9F4C-2151-427E-9DCB-D88B37F434F6}" type="datetime1">
              <a:rPr lang="cs-CZ" noProof="0" smtClean="0"/>
              <a:t>01.09.2025</a:t>
            </a:fld>
            <a:endParaRPr lang="cs-CZ" noProof="0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67E5644-1E61-4311-A31E-84CB9C7AA8A9}" type="slidenum">
              <a:rPr lang="cs-CZ" noProof="0" smtClean="0"/>
              <a:t>‹#›</a:t>
            </a:fld>
            <a:endParaRPr lang="cs-CZ" noProof="0" dirty="0"/>
          </a:p>
        </p:txBody>
      </p:sp>
      <p:cxnSp>
        <p:nvCxnSpPr>
          <p:cNvPr id="8" name="Přímá spojnice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cs-CZ" noProof="0" dirty="0"/>
              <a:t>Kliknutím můžete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 rtl="0"/>
            <a:r>
              <a:rPr lang="cs-CZ" noProof="0" dirty="0"/>
              <a:t>Kliknutím můžete upravit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71650906-2103-4445-A61B-40C230A96C5C}" type="datetime1">
              <a:rPr lang="cs-CZ" noProof="0" smtClean="0"/>
              <a:t>01.09.2025</a:t>
            </a:fld>
            <a:endParaRPr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4FAB73BC-B049-4115-A692-8D63A059BFB8}" type="slidenum">
              <a:rPr lang="cs-CZ" noProof="0" smtClean="0"/>
              <a:pPr rtl="0"/>
              <a:t>‹#›</a:t>
            </a:fld>
            <a:endParaRPr lang="cs-CZ" noProof="0" dirty="0"/>
          </a:p>
        </p:txBody>
      </p:sp>
      <p:cxnSp>
        <p:nvCxnSpPr>
          <p:cNvPr id="7" name="Přímá spojnice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ipsy.gov.cz/prihlaska/intro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>
            <a:extLst>
              <a:ext uri="{FF2B5EF4-FFF2-40B4-BE49-F238E27FC236}">
                <a16:creationId xmlns:a16="http://schemas.microsoft.com/office/drawing/2014/main" id="{2FDF0794-1B86-42B2-B8C7-F60123E63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4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30BD1B1-AA22-48F1-B3ED-579CD28460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2444" b="-1"/>
          <a:stretch/>
        </p:blipFill>
        <p:spPr>
          <a:xfrm>
            <a:off x="20" y="975"/>
            <a:ext cx="12191980" cy="6858000"/>
          </a:xfrm>
          <a:prstGeom prst="rect">
            <a:avLst/>
          </a:prstGeom>
        </p:spPr>
      </p:pic>
      <p:sp>
        <p:nvSpPr>
          <p:cNvPr id="21" name="Obdélník 20">
            <a:extLst>
              <a:ext uri="{FF2B5EF4-FFF2-40B4-BE49-F238E27FC236}">
                <a16:creationId xmlns:a16="http://schemas.microsoft.com/office/drawing/2014/main" id="{EAA48FC5-3C83-4F1B-BC33-DF0B588F8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6786" y="3064931"/>
            <a:ext cx="8295215" cy="2488568"/>
          </a:xfrm>
          <a:prstGeom prst="rect">
            <a:avLst/>
          </a:prstGeom>
          <a:solidFill>
            <a:srgbClr val="000001">
              <a:alpha val="7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E3D84FB-5D02-47D2-98FD-4F01A02E2A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9349" y="3429000"/>
            <a:ext cx="7501651" cy="1090938"/>
          </a:xfrm>
        </p:spPr>
        <p:txBody>
          <a:bodyPr rtlCol="0" anchor="b">
            <a:normAutofit fontScale="90000"/>
          </a:bodyPr>
          <a:lstStyle/>
          <a:p>
            <a:pPr algn="l"/>
            <a:r>
              <a:rPr lang="cs-CZ" dirty="0">
                <a:solidFill>
                  <a:schemeClr val="bg1"/>
                </a:solidFill>
              </a:rPr>
              <a:t>přijímací řízení pro školní rok 2026/2027</a:t>
            </a:r>
          </a:p>
        </p:txBody>
      </p:sp>
      <p:cxnSp>
        <p:nvCxnSpPr>
          <p:cNvPr id="23" name="Přímá spojnice 22">
            <a:extLst>
              <a:ext uri="{FF2B5EF4-FFF2-40B4-BE49-F238E27FC236}">
                <a16:creationId xmlns:a16="http://schemas.microsoft.com/office/drawing/2014/main" id="{62F01714-1A39-4194-BD47-8A9960C599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09349" y="4666480"/>
            <a:ext cx="6832499" cy="0"/>
          </a:xfrm>
          <a:prstGeom prst="line">
            <a:avLst/>
          </a:prstGeom>
          <a:ln w="22225">
            <a:solidFill>
              <a:srgbClr val="4AC4E3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6257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B25F94-54B4-493D-B05B-5F8707E9A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ODVOLÁNÍ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64E816D-6F44-43F1-A802-45D60716E5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463282"/>
            <a:ext cx="9720073" cy="3846078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</a:t>
            </a:r>
            <a:r>
              <a:rPr lang="cs-CZ" sz="2400" dirty="0">
                <a:solidFill>
                  <a:srgbClr val="000000"/>
                </a:solidFill>
              </a:rPr>
              <a:t>odvolat se bude možné v případě pochybení v řízení</a:t>
            </a:r>
            <a:r>
              <a:rPr lang="cs-CZ" sz="2400" dirty="0"/>
              <a:t> </a:t>
            </a:r>
            <a:r>
              <a:rPr lang="cs-CZ" sz="2400" b="1" dirty="0"/>
              <a:t>do 3 pracovních dnů od zveřejnění výsledků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b="1" dirty="0"/>
              <a:t> </a:t>
            </a:r>
            <a:r>
              <a:rPr lang="cs-CZ" sz="2400" dirty="0"/>
              <a:t>SŠ seznámí uchazeče s možností a termínem nahlížet do spisu a vyjádřit se k podkladům před vydáním rozhodnutí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SŠ kola si nemá možnost nechat volná místa pro odvolání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</a:t>
            </a:r>
            <a:r>
              <a:rPr lang="cs-CZ" sz="2400" b="1" dirty="0"/>
              <a:t>odvolání proti nepřijetí na školu, kam měl uchazeč nižší prioritu, je bezpředmětné!</a:t>
            </a:r>
          </a:p>
        </p:txBody>
      </p:sp>
      <p:pic>
        <p:nvPicPr>
          <p:cNvPr id="6" name="Grafický objekt 5" descr="Sdílet">
            <a:extLst>
              <a:ext uri="{FF2B5EF4-FFF2-40B4-BE49-F238E27FC236}">
                <a16:creationId xmlns:a16="http://schemas.microsoft.com/office/drawing/2014/main" id="{218C34CD-8359-418F-80C8-E4C8BAFC4D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89502" y="275253"/>
            <a:ext cx="1648408" cy="164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326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rak 4">
            <a:extLst>
              <a:ext uri="{FF2B5EF4-FFF2-40B4-BE49-F238E27FC236}">
                <a16:creationId xmlns:a16="http://schemas.microsoft.com/office/drawing/2014/main" id="{447E325F-1883-4247-9B25-FFEB14A42E79}"/>
              </a:ext>
            </a:extLst>
          </p:cNvPr>
          <p:cNvSpPr/>
          <p:nvPr/>
        </p:nvSpPr>
        <p:spPr>
          <a:xfrm>
            <a:off x="332642" y="3338095"/>
            <a:ext cx="3595546" cy="2017676"/>
          </a:xfrm>
          <a:prstGeom prst="cloud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2400" dirty="0">
                <a:solidFill>
                  <a:schemeClr val="tx1"/>
                </a:solidFill>
              </a:rPr>
              <a:t>nevim-kam.cz</a:t>
            </a:r>
          </a:p>
        </p:txBody>
      </p:sp>
      <p:sp>
        <p:nvSpPr>
          <p:cNvPr id="6" name="Mrak 5">
            <a:extLst>
              <a:ext uri="{FF2B5EF4-FFF2-40B4-BE49-F238E27FC236}">
                <a16:creationId xmlns:a16="http://schemas.microsoft.com/office/drawing/2014/main" id="{2CC5BA67-8544-4B41-BC69-AF876D896D08}"/>
              </a:ext>
            </a:extLst>
          </p:cNvPr>
          <p:cNvSpPr/>
          <p:nvPr/>
        </p:nvSpPr>
        <p:spPr>
          <a:xfrm>
            <a:off x="7576458" y="744579"/>
            <a:ext cx="3695919" cy="1877324"/>
          </a:xfrm>
          <a:prstGeom prst="cloud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2400" dirty="0">
                <a:solidFill>
                  <a:schemeClr val="tx1"/>
                </a:solidFill>
              </a:rPr>
              <a:t>infoabsolvent.cz</a:t>
            </a:r>
          </a:p>
        </p:txBody>
      </p:sp>
      <p:sp>
        <p:nvSpPr>
          <p:cNvPr id="8" name="Mrak 7">
            <a:extLst>
              <a:ext uri="{FF2B5EF4-FFF2-40B4-BE49-F238E27FC236}">
                <a16:creationId xmlns:a16="http://schemas.microsoft.com/office/drawing/2014/main" id="{81F16CE6-6C3E-4541-953A-95332502E6D8}"/>
              </a:ext>
            </a:extLst>
          </p:cNvPr>
          <p:cNvSpPr/>
          <p:nvPr/>
        </p:nvSpPr>
        <p:spPr>
          <a:xfrm>
            <a:off x="8780710" y="3476845"/>
            <a:ext cx="2919877" cy="1832272"/>
          </a:xfrm>
          <a:prstGeom prst="cloud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2400" dirty="0">
                <a:solidFill>
                  <a:schemeClr val="tx1"/>
                </a:solidFill>
              </a:rPr>
              <a:t>to-das.cz</a:t>
            </a:r>
          </a:p>
        </p:txBody>
      </p:sp>
      <p:sp>
        <p:nvSpPr>
          <p:cNvPr id="9" name="Mrak 8">
            <a:extLst>
              <a:ext uri="{FF2B5EF4-FFF2-40B4-BE49-F238E27FC236}">
                <a16:creationId xmlns:a16="http://schemas.microsoft.com/office/drawing/2014/main" id="{447130F8-ADE3-410C-802B-1311ABA31EF8}"/>
              </a:ext>
            </a:extLst>
          </p:cNvPr>
          <p:cNvSpPr/>
          <p:nvPr/>
        </p:nvSpPr>
        <p:spPr>
          <a:xfrm>
            <a:off x="4877179" y="4938639"/>
            <a:ext cx="3276221" cy="1678514"/>
          </a:xfrm>
          <a:prstGeom prst="cloud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2400" dirty="0">
                <a:solidFill>
                  <a:schemeClr val="tx1"/>
                </a:solidFill>
              </a:rPr>
              <a:t>jmskoly.cz</a:t>
            </a:r>
          </a:p>
        </p:txBody>
      </p:sp>
      <p:pic>
        <p:nvPicPr>
          <p:cNvPr id="3" name="Grafický objekt 2" descr="Lupa">
            <a:extLst>
              <a:ext uri="{FF2B5EF4-FFF2-40B4-BE49-F238E27FC236}">
                <a16:creationId xmlns:a16="http://schemas.microsoft.com/office/drawing/2014/main" id="{3B343A03-E4BD-418D-8276-2D4731A767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07091" y="2346647"/>
            <a:ext cx="1768152" cy="1768152"/>
          </a:xfrm>
          <a:prstGeom prst="rect">
            <a:avLst/>
          </a:prstGeom>
        </p:spPr>
      </p:pic>
      <p:sp>
        <p:nvSpPr>
          <p:cNvPr id="10" name="Mrak 9">
            <a:extLst>
              <a:ext uri="{FF2B5EF4-FFF2-40B4-BE49-F238E27FC236}">
                <a16:creationId xmlns:a16="http://schemas.microsoft.com/office/drawing/2014/main" id="{4479D6F1-D2AF-4B91-A7F6-CFE6C33C1206}"/>
              </a:ext>
            </a:extLst>
          </p:cNvPr>
          <p:cNvSpPr/>
          <p:nvPr/>
        </p:nvSpPr>
        <p:spPr>
          <a:xfrm>
            <a:off x="1563656" y="490830"/>
            <a:ext cx="4158343" cy="1822580"/>
          </a:xfrm>
          <a:prstGeom prst="cloud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2400" dirty="0">
                <a:solidFill>
                  <a:srgbClr val="000000"/>
                </a:solidFill>
              </a:rPr>
              <a:t>prihlaskynastredni.cz</a:t>
            </a:r>
          </a:p>
        </p:txBody>
      </p:sp>
    </p:spTree>
    <p:extLst>
      <p:ext uri="{BB962C8B-B14F-4D97-AF65-F5344CB8AC3E}">
        <p14:creationId xmlns:p14="http://schemas.microsoft.com/office/powerpoint/2010/main" val="2585858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0E814B-8D60-4927-A3A2-34D59E4E0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5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 to bylo loni…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6AAE335-3E9E-42DA-9DE1-C7605509137B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6297060" y="363983"/>
            <a:ext cx="1323677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49C288AC-E21D-4332-974B-8E31181883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5495311"/>
              </p:ext>
            </p:extLst>
          </p:nvPr>
        </p:nvGraphicFramePr>
        <p:xfrm>
          <a:off x="451465" y="2134675"/>
          <a:ext cx="5054599" cy="42857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3362">
                  <a:extLst>
                    <a:ext uri="{9D8B030D-6E8A-4147-A177-3AD203B41FA5}">
                      <a16:colId xmlns:a16="http://schemas.microsoft.com/office/drawing/2014/main" val="3660180228"/>
                    </a:ext>
                  </a:extLst>
                </a:gridCol>
                <a:gridCol w="991725">
                  <a:extLst>
                    <a:ext uri="{9D8B030D-6E8A-4147-A177-3AD203B41FA5}">
                      <a16:colId xmlns:a16="http://schemas.microsoft.com/office/drawing/2014/main" val="558849227"/>
                    </a:ext>
                  </a:extLst>
                </a:gridCol>
                <a:gridCol w="991725">
                  <a:extLst>
                    <a:ext uri="{9D8B030D-6E8A-4147-A177-3AD203B41FA5}">
                      <a16:colId xmlns:a16="http://schemas.microsoft.com/office/drawing/2014/main" val="1390340470"/>
                    </a:ext>
                  </a:extLst>
                </a:gridCol>
                <a:gridCol w="767787">
                  <a:extLst>
                    <a:ext uri="{9D8B030D-6E8A-4147-A177-3AD203B41FA5}">
                      <a16:colId xmlns:a16="http://schemas.microsoft.com/office/drawing/2014/main" val="1225522670"/>
                    </a:ext>
                  </a:extLst>
                </a:gridCol>
              </a:tblGrid>
              <a:tr h="121145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3200" u="none" strike="noStrike" dirty="0">
                          <a:effectLst/>
                        </a:rPr>
                        <a:t>9. ABCD</a:t>
                      </a:r>
                      <a:endParaRPr lang="cs-CZ" sz="3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Přijatých žáků v 1. kole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Přijatých žáků v 2. kole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celkem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14254611"/>
                  </a:ext>
                </a:extLst>
              </a:tr>
              <a:tr h="46858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 Gymnázia</a:t>
                      </a:r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9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9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65018547"/>
                  </a:ext>
                </a:extLst>
              </a:tr>
              <a:tr h="46858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Umělecké školy</a:t>
                      </a:r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 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0 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18058501"/>
                  </a:ext>
                </a:extLst>
              </a:tr>
              <a:tr h="46858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Čtyřleté studijní obory*</a:t>
                      </a:r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25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1 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26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56809461"/>
                  </a:ext>
                </a:extLst>
              </a:tr>
              <a:tr h="46858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>
                          <a:effectLst/>
                        </a:rPr>
                        <a:t>SOŠ, SIŠ**</a:t>
                      </a:r>
                      <a:endParaRPr lang="cs-CZ" sz="1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36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41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53866768"/>
                  </a:ext>
                </a:extLst>
              </a:tr>
              <a:tr h="46858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 dirty="0">
                          <a:effectLst/>
                        </a:rPr>
                        <a:t>Tříleté učební obory</a:t>
                      </a:r>
                      <a:endParaRPr lang="cs-CZ" sz="18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14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16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627435248"/>
                  </a:ext>
                </a:extLst>
              </a:tr>
              <a:tr h="73144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800" u="none" strike="noStrike" dirty="0">
                          <a:effectLst/>
                        </a:rPr>
                        <a:t>Celkem žáků 9. ABC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86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8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 dirty="0">
                          <a:effectLst/>
                        </a:rPr>
                        <a:t>94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36924083"/>
                  </a:ext>
                </a:extLst>
              </a:tr>
            </a:tbl>
          </a:graphicData>
        </a:graphic>
      </p:graphicFrame>
      <p:graphicFrame>
        <p:nvGraphicFramePr>
          <p:cNvPr id="10" name="Tabulka 9">
            <a:extLst>
              <a:ext uri="{FF2B5EF4-FFF2-40B4-BE49-F238E27FC236}">
                <a16:creationId xmlns:a16="http://schemas.microsoft.com/office/drawing/2014/main" id="{D7BFE80E-AE7C-4911-8488-7B65BEA2E7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22824"/>
              </p:ext>
            </p:extLst>
          </p:nvPr>
        </p:nvGraphicFramePr>
        <p:xfrm>
          <a:off x="5715707" y="2922104"/>
          <a:ext cx="6213987" cy="37891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31848">
                  <a:extLst>
                    <a:ext uri="{9D8B030D-6E8A-4147-A177-3AD203B41FA5}">
                      <a16:colId xmlns:a16="http://schemas.microsoft.com/office/drawing/2014/main" val="1660310472"/>
                    </a:ext>
                  </a:extLst>
                </a:gridCol>
                <a:gridCol w="605188">
                  <a:extLst>
                    <a:ext uri="{9D8B030D-6E8A-4147-A177-3AD203B41FA5}">
                      <a16:colId xmlns:a16="http://schemas.microsoft.com/office/drawing/2014/main" val="2330235570"/>
                    </a:ext>
                  </a:extLst>
                </a:gridCol>
                <a:gridCol w="605188">
                  <a:extLst>
                    <a:ext uri="{9D8B030D-6E8A-4147-A177-3AD203B41FA5}">
                      <a16:colId xmlns:a16="http://schemas.microsoft.com/office/drawing/2014/main" val="4122615498"/>
                    </a:ext>
                  </a:extLst>
                </a:gridCol>
                <a:gridCol w="605188">
                  <a:extLst>
                    <a:ext uri="{9D8B030D-6E8A-4147-A177-3AD203B41FA5}">
                      <a16:colId xmlns:a16="http://schemas.microsoft.com/office/drawing/2014/main" val="4254417121"/>
                    </a:ext>
                  </a:extLst>
                </a:gridCol>
                <a:gridCol w="605188">
                  <a:extLst>
                    <a:ext uri="{9D8B030D-6E8A-4147-A177-3AD203B41FA5}">
                      <a16:colId xmlns:a16="http://schemas.microsoft.com/office/drawing/2014/main" val="3476449926"/>
                    </a:ext>
                  </a:extLst>
                </a:gridCol>
                <a:gridCol w="605188">
                  <a:extLst>
                    <a:ext uri="{9D8B030D-6E8A-4147-A177-3AD203B41FA5}">
                      <a16:colId xmlns:a16="http://schemas.microsoft.com/office/drawing/2014/main" val="1303902166"/>
                    </a:ext>
                  </a:extLst>
                </a:gridCol>
                <a:gridCol w="518733">
                  <a:extLst>
                    <a:ext uri="{9D8B030D-6E8A-4147-A177-3AD203B41FA5}">
                      <a16:colId xmlns:a16="http://schemas.microsoft.com/office/drawing/2014/main" val="3027014392"/>
                    </a:ext>
                  </a:extLst>
                </a:gridCol>
                <a:gridCol w="518733">
                  <a:extLst>
                    <a:ext uri="{9D8B030D-6E8A-4147-A177-3AD203B41FA5}">
                      <a16:colId xmlns:a16="http://schemas.microsoft.com/office/drawing/2014/main" val="2920849827"/>
                    </a:ext>
                  </a:extLst>
                </a:gridCol>
                <a:gridCol w="518733">
                  <a:extLst>
                    <a:ext uri="{9D8B030D-6E8A-4147-A177-3AD203B41FA5}">
                      <a16:colId xmlns:a16="http://schemas.microsoft.com/office/drawing/2014/main" val="3383110532"/>
                    </a:ext>
                  </a:extLst>
                </a:gridCol>
              </a:tblGrid>
              <a:tr h="30464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 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87" marR="6987" marT="6987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9. A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87" marR="6987" marT="6987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9. B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87" marR="6987" marT="6987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</a:rPr>
                        <a:t>9. C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87" marR="6987" marT="6987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 D</a:t>
                      </a:r>
                    </a:p>
                  </a:txBody>
                  <a:tcPr marL="6987" marR="6987" marT="6987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87" marR="6987" marT="6987" marB="0" anchor="ctr"/>
                </a:tc>
                <a:extLst>
                  <a:ext uri="{0D108BD9-81ED-4DB2-BD59-A6C34878D82A}">
                    <a16:rowId xmlns:a16="http://schemas.microsoft.com/office/drawing/2014/main" val="2767725439"/>
                  </a:ext>
                </a:extLst>
              </a:tr>
              <a:tr h="354629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>
                          <a:effectLst/>
                        </a:rPr>
                        <a:t> 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87" marR="6987" marT="698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1. kolo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2. kolo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1. kolo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2. kolo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1. kolo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2. kolo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kolo</a:t>
                      </a: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kolo</a:t>
                      </a:r>
                    </a:p>
                  </a:txBody>
                  <a:tcPr marL="6987" marR="6987" marT="6987" marB="0" anchor="ctr"/>
                </a:tc>
                <a:extLst>
                  <a:ext uri="{0D108BD9-81ED-4DB2-BD59-A6C34878D82A}">
                    <a16:rowId xmlns:a16="http://schemas.microsoft.com/office/drawing/2014/main" val="3019026436"/>
                  </a:ext>
                </a:extLst>
              </a:tr>
              <a:tr h="35462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u="none" strike="noStrike">
                          <a:effectLst/>
                        </a:rPr>
                        <a:t>Gymnázia</a:t>
                      </a:r>
                      <a:endParaRPr lang="cs-CZ" sz="16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  <a:latin typeface="+mn-lt"/>
                        </a:rPr>
                        <a:t>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extLst>
                  <a:ext uri="{0D108BD9-81ED-4DB2-BD59-A6C34878D82A}">
                    <a16:rowId xmlns:a16="http://schemas.microsoft.com/office/drawing/2014/main" val="2060606553"/>
                  </a:ext>
                </a:extLst>
              </a:tr>
              <a:tr h="4899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u="none" strike="noStrike">
                          <a:effectLst/>
                        </a:rPr>
                        <a:t>Soukromá gymnázia</a:t>
                      </a:r>
                      <a:endParaRPr lang="cs-CZ" sz="16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  <a:latin typeface="+mn-lt"/>
                        </a:rPr>
                        <a:t> 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  <a:latin typeface="+mn-lt"/>
                        </a:rPr>
                        <a:t>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extLst>
                  <a:ext uri="{0D108BD9-81ED-4DB2-BD59-A6C34878D82A}">
                    <a16:rowId xmlns:a16="http://schemas.microsoft.com/office/drawing/2014/main" val="1089445572"/>
                  </a:ext>
                </a:extLst>
              </a:tr>
              <a:tr h="35462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u="none" strike="noStrike">
                          <a:effectLst/>
                        </a:rPr>
                        <a:t>Umělecké školy</a:t>
                      </a:r>
                      <a:endParaRPr lang="cs-CZ" sz="16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 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  <a:latin typeface="+mn-lt"/>
                        </a:rPr>
                        <a:t>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  <a:latin typeface="+mn-lt"/>
                        </a:rPr>
                        <a:t> 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extLst>
                  <a:ext uri="{0D108BD9-81ED-4DB2-BD59-A6C34878D82A}">
                    <a16:rowId xmlns:a16="http://schemas.microsoft.com/office/drawing/2014/main" val="2599399082"/>
                  </a:ext>
                </a:extLst>
              </a:tr>
              <a:tr h="4899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u="none" strike="noStrike">
                          <a:effectLst/>
                        </a:rPr>
                        <a:t>Čtyřleté studijní obory*</a:t>
                      </a:r>
                      <a:endParaRPr lang="cs-CZ" sz="16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10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  <a:latin typeface="+mn-lt"/>
                        </a:rPr>
                        <a:t> 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  <a:latin typeface="+mn-lt"/>
                        </a:rPr>
                        <a:t>10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  <a:latin typeface="+mn-lt"/>
                        </a:rPr>
                        <a:t> 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3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 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extLst>
                  <a:ext uri="{0D108BD9-81ED-4DB2-BD59-A6C34878D82A}">
                    <a16:rowId xmlns:a16="http://schemas.microsoft.com/office/drawing/2014/main" val="1943702595"/>
                  </a:ext>
                </a:extLst>
              </a:tr>
              <a:tr h="55356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u="none" strike="noStrike">
                          <a:effectLst/>
                        </a:rPr>
                        <a:t>SOŠ, SIŠ**</a:t>
                      </a:r>
                      <a:endParaRPr lang="cs-CZ" sz="16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10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  <a:latin typeface="+mn-lt"/>
                        </a:rPr>
                        <a:t>3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1 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 2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987" marR="6987" marT="6987" marB="0" anchor="ctr"/>
                </a:tc>
                <a:extLst>
                  <a:ext uri="{0D108BD9-81ED-4DB2-BD59-A6C34878D82A}">
                    <a16:rowId xmlns:a16="http://schemas.microsoft.com/office/drawing/2014/main" val="3748487474"/>
                  </a:ext>
                </a:extLst>
              </a:tr>
              <a:tr h="626902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u="none" strike="noStrike">
                          <a:effectLst/>
                        </a:rPr>
                        <a:t>Tříleté učební obory</a:t>
                      </a:r>
                      <a:endParaRPr lang="cs-CZ" sz="16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  <a:latin typeface="+mn-lt"/>
                        </a:rPr>
                        <a:t> 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 dirty="0">
                          <a:effectLst/>
                          <a:latin typeface="+mn-lt"/>
                        </a:rPr>
                        <a:t>4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  <a:latin typeface="+mn-lt"/>
                        </a:rPr>
                        <a:t>3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6987" marR="6987" marT="6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987" marR="6987" marT="6987" marB="0" anchor="ctr"/>
                </a:tc>
                <a:extLst>
                  <a:ext uri="{0D108BD9-81ED-4DB2-BD59-A6C34878D82A}">
                    <a16:rowId xmlns:a16="http://schemas.microsoft.com/office/drawing/2014/main" val="2481490770"/>
                  </a:ext>
                </a:extLst>
              </a:tr>
              <a:tr h="24841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u="none" strike="noStrike">
                          <a:effectLst/>
                        </a:rPr>
                        <a:t>Celkem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87" marR="6987" marT="6987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effectLst/>
                          <a:latin typeface="+mn-lt"/>
                        </a:rPr>
                        <a:t>22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effectLst/>
                          <a:latin typeface="+mn-lt"/>
                        </a:rPr>
                        <a:t>27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 dirty="0">
                          <a:effectLst/>
                          <a:latin typeface="+mn-lt"/>
                        </a:rPr>
                        <a:t>25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987" marR="6987" marT="6987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6987" marR="6987" marT="6987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87" marR="6987" marT="6987" marB="0" anchor="ctr"/>
                </a:tc>
                <a:extLst>
                  <a:ext uri="{0D108BD9-81ED-4DB2-BD59-A6C34878D82A}">
                    <a16:rowId xmlns:a16="http://schemas.microsoft.com/office/drawing/2014/main" val="211287357"/>
                  </a:ext>
                </a:extLst>
              </a:tr>
            </a:tbl>
          </a:graphicData>
        </a:graphic>
      </p:graphicFrame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72EF19F1-2215-4ED3-9991-88888682D1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12714627"/>
              </p:ext>
            </p:extLst>
          </p:nvPr>
        </p:nvGraphicFramePr>
        <p:xfrm>
          <a:off x="5715707" y="281167"/>
          <a:ext cx="5452165" cy="2525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01552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 rtlCol="0">
            <a:normAutofit/>
          </a:bodyPr>
          <a:lstStyle/>
          <a:p>
            <a:r>
              <a:rPr lang="cs-CZ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 PŘÍJIMACÍHO ŘÍZENÍ</a:t>
            </a:r>
          </a:p>
        </p:txBody>
      </p:sp>
      <p:graphicFrame>
        <p:nvGraphicFramePr>
          <p:cNvPr id="5" name="Zástupný symbol pro obsah 2" descr="Zástupný symbol obrázku SmartArt">
            <a:extLst>
              <a:ext uri="{FF2B5EF4-FFF2-40B4-BE49-F238E27FC236}">
                <a16:creationId xmlns:a16="http://schemas.microsoft.com/office/drawing/2014/main" id="{91DB1382-7276-49FA-9632-38D558F457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331099"/>
              </p:ext>
            </p:extLst>
          </p:nvPr>
        </p:nvGraphicFramePr>
        <p:xfrm>
          <a:off x="1023937" y="1908699"/>
          <a:ext cx="10534789" cy="44000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Šipka: doprava 5">
            <a:extLst>
              <a:ext uri="{FF2B5EF4-FFF2-40B4-BE49-F238E27FC236}">
                <a16:creationId xmlns:a16="http://schemas.microsoft.com/office/drawing/2014/main" id="{0E1A0225-FA28-439A-AFB5-8B0B34FFE066}"/>
              </a:ext>
            </a:extLst>
          </p:cNvPr>
          <p:cNvSpPr/>
          <p:nvPr/>
        </p:nvSpPr>
        <p:spPr>
          <a:xfrm>
            <a:off x="3861786" y="3053920"/>
            <a:ext cx="1340528" cy="1012054"/>
          </a:xfrm>
          <a:prstGeom prst="rightArrow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: doprava 6">
            <a:extLst>
              <a:ext uri="{FF2B5EF4-FFF2-40B4-BE49-F238E27FC236}">
                <a16:creationId xmlns:a16="http://schemas.microsoft.com/office/drawing/2014/main" id="{99983B1F-A71E-47B6-9039-68ED8F67936A}"/>
              </a:ext>
            </a:extLst>
          </p:cNvPr>
          <p:cNvSpPr/>
          <p:nvPr/>
        </p:nvSpPr>
        <p:spPr>
          <a:xfrm>
            <a:off x="7520865" y="3019888"/>
            <a:ext cx="1340528" cy="1012054"/>
          </a:xfrm>
          <a:prstGeom prst="rightArrow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: se zakulacenými rohy 2">
            <a:extLst>
              <a:ext uri="{FF2B5EF4-FFF2-40B4-BE49-F238E27FC236}">
                <a16:creationId xmlns:a16="http://schemas.microsoft.com/office/drawing/2014/main" id="{20BE8AB8-5AA3-4D48-B43F-F42AA6B8CBB1}"/>
              </a:ext>
            </a:extLst>
          </p:cNvPr>
          <p:cNvSpPr/>
          <p:nvPr/>
        </p:nvSpPr>
        <p:spPr>
          <a:xfrm>
            <a:off x="1500327" y="5761607"/>
            <a:ext cx="2414725" cy="958789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r>
              <a:rPr lang="cs-CZ" dirty="0"/>
              <a:t>zveřejňují školy samy – nejčastěji na svých webových stránkách</a:t>
            </a:r>
          </a:p>
        </p:txBody>
      </p:sp>
      <p:sp>
        <p:nvSpPr>
          <p:cNvPr id="8" name="Obdélník: se zakulacenými rohy 7">
            <a:extLst>
              <a:ext uri="{FF2B5EF4-FFF2-40B4-BE49-F238E27FC236}">
                <a16:creationId xmlns:a16="http://schemas.microsoft.com/office/drawing/2014/main" id="{DDF413EE-EC2E-45D8-BDB8-104AF43574B6}"/>
              </a:ext>
            </a:extLst>
          </p:cNvPr>
          <p:cNvSpPr/>
          <p:nvPr/>
        </p:nvSpPr>
        <p:spPr>
          <a:xfrm>
            <a:off x="5072896" y="5754209"/>
            <a:ext cx="2414725" cy="958789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r>
              <a:rPr lang="cs-CZ" dirty="0"/>
              <a:t> </a:t>
            </a:r>
            <a:r>
              <a:rPr lang="cs-CZ" b="1" dirty="0"/>
              <a:t>DIGITALIZACE!!!</a:t>
            </a:r>
          </a:p>
        </p:txBody>
      </p:sp>
      <p:sp>
        <p:nvSpPr>
          <p:cNvPr id="9" name="Obdélník: se zakulacenými rohy 8">
            <a:extLst>
              <a:ext uri="{FF2B5EF4-FFF2-40B4-BE49-F238E27FC236}">
                <a16:creationId xmlns:a16="http://schemas.microsoft.com/office/drawing/2014/main" id="{A7B20375-59F3-4F17-8754-3294DFEADEB9}"/>
              </a:ext>
            </a:extLst>
          </p:cNvPr>
          <p:cNvSpPr/>
          <p:nvPr/>
        </p:nvSpPr>
        <p:spPr>
          <a:xfrm>
            <a:off x="8742937" y="5710666"/>
            <a:ext cx="2414725" cy="958789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r>
              <a:rPr lang="cs-CZ" dirty="0"/>
              <a:t>JPZ                        10.  a 13. 4. 2026 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401741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8A2029-77AE-4701-A7E2-160CC3BC5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PŘIJÍMACÍ ŘÍZENÍ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98FAF12-2706-4947-81D8-5E210DB50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935" y="2024018"/>
            <a:ext cx="8816885" cy="208181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možnost podat </a:t>
            </a:r>
            <a:r>
              <a:rPr lang="cs-CZ" sz="2400" b="1" dirty="0"/>
              <a:t>3 přihlášky + 2 přihlášky do oborů s TZ </a:t>
            </a:r>
            <a:r>
              <a:rPr lang="cs-CZ" sz="2000" dirty="0"/>
              <a:t>(s TZ až 5)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600" dirty="0"/>
              <a:t> </a:t>
            </a:r>
            <a:r>
              <a:rPr lang="cs-CZ" sz="2400" dirty="0"/>
              <a:t>povinná </a:t>
            </a:r>
            <a:r>
              <a:rPr lang="cs-CZ" sz="2400" b="1" dirty="0" err="1"/>
              <a:t>prioritizace</a:t>
            </a:r>
            <a:r>
              <a:rPr lang="cs-CZ" sz="2400" b="1" dirty="0"/>
              <a:t> </a:t>
            </a:r>
            <a:r>
              <a:rPr lang="cs-CZ" sz="2400" dirty="0"/>
              <a:t>škol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pro </a:t>
            </a:r>
            <a:r>
              <a:rPr lang="cs-CZ" sz="2400" b="1" dirty="0"/>
              <a:t>maturitní</a:t>
            </a:r>
            <a:r>
              <a:rPr lang="cs-CZ" sz="2400" dirty="0"/>
              <a:t> obory platí, že uchazeč může vykonat </a:t>
            </a:r>
            <a:r>
              <a:rPr lang="cs-CZ" sz="2400" b="1" dirty="0"/>
              <a:t>JPZ dvakrát </a:t>
            </a:r>
            <a:r>
              <a:rPr lang="cs-CZ" sz="2400" dirty="0"/>
              <a:t>a to:</a:t>
            </a:r>
            <a:endParaRPr lang="cs-CZ" b="1" dirty="0"/>
          </a:p>
          <a:p>
            <a:pPr lvl="1">
              <a:buFont typeface="Wingdings" panose="05000000000000000000" pitchFamily="2" charset="2"/>
              <a:buChar char="Ø"/>
            </a:pPr>
            <a:endParaRPr lang="cs-CZ" sz="2000" dirty="0"/>
          </a:p>
          <a:p>
            <a:pPr>
              <a:buFont typeface="Wingdings" panose="05000000000000000000" pitchFamily="2" charset="2"/>
              <a:buChar char="Ø"/>
            </a:pPr>
            <a:endParaRPr lang="cs-CZ" sz="24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739FD63-462F-4CFA-B6DF-29FAB07ECB5C}"/>
              </a:ext>
            </a:extLst>
          </p:cNvPr>
          <p:cNvSpPr/>
          <p:nvPr/>
        </p:nvSpPr>
        <p:spPr>
          <a:xfrm>
            <a:off x="4717003" y="3764540"/>
            <a:ext cx="6096000" cy="1064636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marL="91440" indent="-91440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</a:pPr>
            <a:r>
              <a:rPr lang="cs-CZ" sz="2400" b="1" dirty="0"/>
              <a:t> v pátek 10. dubna 2026 </a:t>
            </a:r>
          </a:p>
          <a:p>
            <a:pPr marL="91440" indent="-91440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</a:pPr>
            <a:r>
              <a:rPr lang="cs-CZ" sz="2400" b="1" dirty="0"/>
              <a:t> v pondělí 13. dubna 2026 </a:t>
            </a:r>
            <a:endParaRPr lang="cs-CZ" sz="2800" b="1" dirty="0"/>
          </a:p>
        </p:txBody>
      </p:sp>
      <p:pic>
        <p:nvPicPr>
          <p:cNvPr id="8" name="Grafický objekt 7" descr="Hlava s ozubenými koly">
            <a:extLst>
              <a:ext uri="{FF2B5EF4-FFF2-40B4-BE49-F238E27FC236}">
                <a16:creationId xmlns:a16="http://schemas.microsoft.com/office/drawing/2014/main" id="{1DC6529B-DE98-4D91-BC6E-94A95C9872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94415" y="255232"/>
            <a:ext cx="2238653" cy="2238653"/>
          </a:xfrm>
          <a:prstGeom prst="rect">
            <a:avLst/>
          </a:prstGeom>
        </p:spPr>
      </p:pic>
      <p:sp>
        <p:nvSpPr>
          <p:cNvPr id="9" name="Obdélník 8">
            <a:extLst>
              <a:ext uri="{FF2B5EF4-FFF2-40B4-BE49-F238E27FC236}">
                <a16:creationId xmlns:a16="http://schemas.microsoft.com/office/drawing/2014/main" id="{8517B9B8-AB3D-4D16-A4F9-C9630D4BBE7A}"/>
              </a:ext>
            </a:extLst>
          </p:cNvPr>
          <p:cNvSpPr/>
          <p:nvPr/>
        </p:nvSpPr>
        <p:spPr>
          <a:xfrm>
            <a:off x="5412327" y="4885253"/>
            <a:ext cx="6096000" cy="757130"/>
          </a:xfrm>
          <a:prstGeom prst="rect">
            <a:avLst/>
          </a:prstGeom>
        </p:spPr>
        <p:txBody>
          <a:bodyPr vert="horz" lIns="45720" tIns="45720" rIns="45720" bIns="45720" rtlCol="0">
            <a:normAutofit fontScale="85000" lnSpcReduction="20000"/>
          </a:bodyPr>
          <a:lstStyle/>
          <a:p>
            <a:pPr marL="91440" indent="-91440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</a:pPr>
            <a:r>
              <a:rPr lang="cs-CZ" sz="2400" dirty="0"/>
              <a:t>2 náhradní termíny přijímaček:</a:t>
            </a:r>
          </a:p>
          <a:p>
            <a:pPr lvl="1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</a:pPr>
            <a:r>
              <a:rPr lang="cs-CZ" sz="2400" dirty="0"/>
              <a:t>ve  středu 29. 4. 2026  a ve čtvrtek 30. 4. 2026</a:t>
            </a:r>
          </a:p>
        </p:txBody>
      </p:sp>
      <p:sp>
        <p:nvSpPr>
          <p:cNvPr id="10" name="Mrak 9">
            <a:extLst>
              <a:ext uri="{FF2B5EF4-FFF2-40B4-BE49-F238E27FC236}">
                <a16:creationId xmlns:a16="http://schemas.microsoft.com/office/drawing/2014/main" id="{36A2E0CB-B7F3-4776-B139-D56EF1471C81}"/>
              </a:ext>
            </a:extLst>
          </p:cNvPr>
          <p:cNvSpPr/>
          <p:nvPr/>
        </p:nvSpPr>
        <p:spPr>
          <a:xfrm>
            <a:off x="317242" y="4068147"/>
            <a:ext cx="4086808" cy="2519265"/>
          </a:xfrm>
          <a:prstGeom prst="cloud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fontAlgn="base"/>
            <a:r>
              <a:rPr lang="cs-CZ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Žáci, kteří podají přihlášku </a:t>
            </a:r>
            <a:r>
              <a:rPr lang="cs-CZ" sz="16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jeden maturitní obor, mohou skládat přijímací zkoušky dvakrát.</a:t>
            </a:r>
            <a:r>
              <a:rPr lang="cs-CZ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Budou mít tedy dva pokusy jako ti, kteří se hlásí na 2 nebo 3 maturitní obory.</a:t>
            </a:r>
            <a:endParaRPr lang="cs-CZ" sz="1600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tserrat"/>
            </a:endParaRP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DBF638A6-A0EB-41FB-B545-D9687D569D03}"/>
              </a:ext>
            </a:extLst>
          </p:cNvPr>
          <p:cNvSpPr/>
          <p:nvPr/>
        </p:nvSpPr>
        <p:spPr>
          <a:xfrm>
            <a:off x="4726526" y="5790128"/>
            <a:ext cx="7617874" cy="991672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marL="91440" indent="-91440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</a:pPr>
            <a:r>
              <a:rPr lang="cs-CZ" dirty="0"/>
              <a:t> </a:t>
            </a:r>
            <a:r>
              <a:rPr lang="cs-CZ" sz="2000" b="1" dirty="0"/>
              <a:t>školní přijímací zkoušky a talentové zkoušky </a:t>
            </a:r>
            <a:r>
              <a:rPr lang="cs-CZ" sz="2000" dirty="0"/>
              <a:t>se konají od 15. března do 23. dubna (minimálně 2 termíny, alespoň 1 mimo JPZ)</a:t>
            </a:r>
          </a:p>
        </p:txBody>
      </p:sp>
    </p:spTree>
    <p:extLst>
      <p:ext uri="{BB962C8B-B14F-4D97-AF65-F5344CB8AC3E}">
        <p14:creationId xmlns:p14="http://schemas.microsoft.com/office/powerpoint/2010/main" val="163174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8A2029-77AE-4701-A7E2-160CC3BC5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DIGITALIZACE PŘIJÍMACÍHO ŘÍZENÍ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98FAF12-2706-4947-81D8-5E210DB50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5017" y="2760954"/>
            <a:ext cx="10679837" cy="293851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cs-CZ" sz="2400" b="1" dirty="0"/>
              <a:t>ELEKTRONICKY</a:t>
            </a:r>
            <a:r>
              <a:rPr lang="cs-CZ" sz="2400" dirty="0"/>
              <a:t> = plně v digitální podobě 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cs-CZ" sz="2400" b="1" dirty="0"/>
              <a:t>HYBRIDNĚ</a:t>
            </a:r>
            <a:r>
              <a:rPr lang="cs-CZ" sz="2400" dirty="0"/>
              <a:t> = vyplnění v elektronickém systému + odevzdání běžným způsobem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cs-CZ" sz="2400" b="1" dirty="0"/>
              <a:t>KLASICKY</a:t>
            </a:r>
            <a:r>
              <a:rPr lang="cs-CZ" sz="2400" dirty="0"/>
              <a:t> = běžný tiskopis včetně příloh</a:t>
            </a:r>
          </a:p>
        </p:txBody>
      </p:sp>
      <p:pic>
        <p:nvPicPr>
          <p:cNvPr id="6" name="Grafický objekt 5" descr="Cloud Computing">
            <a:extLst>
              <a:ext uri="{FF2B5EF4-FFF2-40B4-BE49-F238E27FC236}">
                <a16:creationId xmlns:a16="http://schemas.microsoft.com/office/drawing/2014/main" id="{016A1BEA-B47E-4FF9-BBFA-4F536630BF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35955" y="307204"/>
            <a:ext cx="2815701" cy="2815701"/>
          </a:xfrm>
          <a:prstGeom prst="rect">
            <a:avLst/>
          </a:prstGeom>
        </p:spPr>
      </p:pic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AF6AC159-2496-47F8-B544-ED68A4D8DE4C}"/>
              </a:ext>
            </a:extLst>
          </p:cNvPr>
          <p:cNvSpPr txBox="1">
            <a:spLocks/>
          </p:cNvSpPr>
          <p:nvPr/>
        </p:nvSpPr>
        <p:spPr>
          <a:xfrm>
            <a:off x="896644" y="1966403"/>
            <a:ext cx="8480395" cy="741286"/>
          </a:xfrm>
          <a:prstGeom prst="rect">
            <a:avLst/>
          </a:prstGeom>
        </p:spPr>
        <p:txBody>
          <a:bodyPr vert="horz" lIns="45720" tIns="45720" rIns="45720" bIns="45720" rtlCol="0">
            <a:normAutofit fontScale="925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cs-CZ" sz="2800" b="1" dirty="0"/>
              <a:t> podání přihlášek v termínu 1. - 20. 2. 2026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dirty="0"/>
              <a:t> možnost změny v systému do 20. 2. 2025</a:t>
            </a:r>
            <a:endParaRPr lang="cs-CZ" sz="2000" dirty="0"/>
          </a:p>
        </p:txBody>
      </p:sp>
      <p:sp>
        <p:nvSpPr>
          <p:cNvPr id="4" name="TextovéPole 3">
            <a:hlinkClick r:id="rId4"/>
            <a:extLst>
              <a:ext uri="{FF2B5EF4-FFF2-40B4-BE49-F238E27FC236}">
                <a16:creationId xmlns:a16="http://schemas.microsoft.com/office/drawing/2014/main" id="{E79807F2-0D32-45E8-A06D-A0EBD3C93B94}"/>
              </a:ext>
            </a:extLst>
          </p:cNvPr>
          <p:cNvSpPr txBox="1"/>
          <p:nvPr/>
        </p:nvSpPr>
        <p:spPr>
          <a:xfrm>
            <a:off x="9572625" y="1914525"/>
            <a:ext cx="908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dipsy.cz</a:t>
            </a:r>
          </a:p>
        </p:txBody>
      </p:sp>
    </p:spTree>
    <p:extLst>
      <p:ext uri="{BB962C8B-B14F-4D97-AF65-F5344CB8AC3E}">
        <p14:creationId xmlns:p14="http://schemas.microsoft.com/office/powerpoint/2010/main" val="2240806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9738AC-D312-4839-9703-2C573821B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cs-CZ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ELEKTRONICKY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88B7175-6769-49E4-AF39-BE077F718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4948" y="2202025"/>
            <a:ext cx="8831425" cy="4023360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pomocí </a:t>
            </a:r>
            <a:r>
              <a:rPr lang="cs-CZ" sz="2400" b="1" dirty="0"/>
              <a:t>elektronického systému přes ověřenou elektronickou identitu </a:t>
            </a:r>
            <a:r>
              <a:rPr lang="cs-CZ" sz="2400" dirty="0"/>
              <a:t>např. 	</a:t>
            </a:r>
            <a:r>
              <a:rPr lang="cs-CZ" sz="2400" i="1" dirty="0"/>
              <a:t>IDENTITA OBČANA</a:t>
            </a:r>
          </a:p>
          <a:p>
            <a:pPr marL="0" indent="0">
              <a:buNone/>
            </a:pPr>
            <a:r>
              <a:rPr lang="cs-CZ" sz="2400" i="1" dirty="0"/>
              <a:t>			BANKOVNÍ IDENTITA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i="1" dirty="0"/>
              <a:t> </a:t>
            </a:r>
            <a:r>
              <a:rPr lang="cs-CZ" sz="2400" dirty="0"/>
              <a:t>veškeré údaje si zákonní zástupci vyplní přímo v daném systému včetně zadání příloh (kopie)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</a:t>
            </a:r>
            <a:r>
              <a:rPr lang="cs-CZ" sz="2400" b="1" dirty="0"/>
              <a:t>přihláška je rovnou zaevidována jako podaná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b="1" dirty="0"/>
              <a:t> </a:t>
            </a:r>
            <a:r>
              <a:rPr lang="cs-CZ" sz="2000" dirty="0"/>
              <a:t>den doručení je den, kdy se do systému přihlásí – stejné právní účinky jako do vlastních rukou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000" b="1" dirty="0"/>
          </a:p>
          <a:p>
            <a:pPr>
              <a:buFont typeface="Wingdings" panose="05000000000000000000" pitchFamily="2" charset="2"/>
              <a:buChar char="Ø"/>
            </a:pPr>
            <a:endParaRPr lang="cs-CZ" sz="2400" dirty="0"/>
          </a:p>
        </p:txBody>
      </p:sp>
      <p:pic>
        <p:nvPicPr>
          <p:cNvPr id="7" name="Grafický objekt 6" descr="Internet">
            <a:extLst>
              <a:ext uri="{FF2B5EF4-FFF2-40B4-BE49-F238E27FC236}">
                <a16:creationId xmlns:a16="http://schemas.microsoft.com/office/drawing/2014/main" id="{ECE842FC-6C98-47DA-8259-DC762D5444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16356" y="450542"/>
            <a:ext cx="1555072" cy="1555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682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9738AC-D312-4839-9703-2C573821B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cs-CZ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HYBRIDNĚ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88B7175-6769-49E4-AF39-BE077F718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1278" y="2205196"/>
            <a:ext cx="10072779" cy="4023360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2400" dirty="0"/>
              <a:t> v podobě </a:t>
            </a:r>
            <a:r>
              <a:rPr lang="cs-CZ" sz="2400" b="1" dirty="0"/>
              <a:t>výpisu získaného z elektronického systému – </a:t>
            </a:r>
            <a:r>
              <a:rPr lang="cs-CZ" sz="2400" dirty="0"/>
              <a:t>není třeba mít el. identitu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2400" dirty="0"/>
              <a:t> systém vygeneruje přihlášku s unikátním kódem, přílohy se nahrají do systému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2400" dirty="0"/>
              <a:t>přihláška je podána až fyzickým </a:t>
            </a:r>
            <a:r>
              <a:rPr lang="cs-CZ" sz="2400" b="1" dirty="0"/>
              <a:t>odesláním vytisknutého výpisu</a:t>
            </a:r>
            <a:r>
              <a:rPr lang="cs-CZ" sz="2400" dirty="0"/>
              <a:t>, nikoliv zadáním dat do IS</a:t>
            </a:r>
            <a:endParaRPr lang="cs-CZ" sz="2400" i="1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cs-CZ" sz="2400" dirty="0"/>
          </a:p>
        </p:txBody>
      </p:sp>
      <p:pic>
        <p:nvPicPr>
          <p:cNvPr id="4" name="Grafický objekt 3" descr="E-mail">
            <a:extLst>
              <a:ext uri="{FF2B5EF4-FFF2-40B4-BE49-F238E27FC236}">
                <a16:creationId xmlns:a16="http://schemas.microsoft.com/office/drawing/2014/main" id="{098EA3D2-C548-4696-A573-B960B6E018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13271" y="415030"/>
            <a:ext cx="1538057" cy="1538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996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9738AC-D312-4839-9703-2C573821B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cs-CZ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KLASICKY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88B7175-6769-49E4-AF39-BE077F718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1864" y="2290438"/>
            <a:ext cx="7410045" cy="1669003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2400" dirty="0"/>
              <a:t> </a:t>
            </a:r>
            <a:r>
              <a:rPr lang="cs-CZ" sz="2400" b="1" dirty="0"/>
              <a:t>na papírovém tiskopisu</a:t>
            </a:r>
            <a:r>
              <a:rPr lang="cs-CZ" sz="2400" dirty="0"/>
              <a:t>, který stanovuje MŠMT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2400" dirty="0"/>
              <a:t> přihlášku zaeviduje do elektronického systému až 1. SŠ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cs-CZ" sz="2400" dirty="0"/>
          </a:p>
        </p:txBody>
      </p:sp>
      <p:pic>
        <p:nvPicPr>
          <p:cNvPr id="7" name="Grafický objekt 6" descr="Otevřená obálka">
            <a:extLst>
              <a:ext uri="{FF2B5EF4-FFF2-40B4-BE49-F238E27FC236}">
                <a16:creationId xmlns:a16="http://schemas.microsoft.com/office/drawing/2014/main" id="{FFFC4301-5C67-4E55-854D-016434D88E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05134" y="425389"/>
            <a:ext cx="1518082" cy="1518082"/>
          </a:xfrm>
          <a:prstGeom prst="rect">
            <a:avLst/>
          </a:prstGeom>
        </p:spPr>
      </p:pic>
      <p:sp>
        <p:nvSpPr>
          <p:cNvPr id="8" name="Obdélník 7">
            <a:extLst>
              <a:ext uri="{FF2B5EF4-FFF2-40B4-BE49-F238E27FC236}">
                <a16:creationId xmlns:a16="http://schemas.microsoft.com/office/drawing/2014/main" id="{A067F4C7-DCBD-4450-9CA1-B6FF9E27C1F6}"/>
              </a:ext>
            </a:extLst>
          </p:cNvPr>
          <p:cNvSpPr/>
          <p:nvPr/>
        </p:nvSpPr>
        <p:spPr>
          <a:xfrm>
            <a:off x="784194" y="4339933"/>
            <a:ext cx="10730144" cy="974351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marL="91440" indent="-91440" defTabSz="914400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</a:pPr>
            <a:r>
              <a:rPr lang="cs-CZ" dirty="0"/>
              <a:t>stačí </a:t>
            </a:r>
            <a:r>
              <a:rPr lang="cs-CZ" b="1" dirty="0"/>
              <a:t>doložit obyčejné kopie případných příloh k přihlášce</a:t>
            </a:r>
            <a:r>
              <a:rPr lang="cs-CZ" dirty="0"/>
              <a:t> (lékařské potvrzení, doporučení z poradenského zařízení) – originál uschovat, SŠ si může předložení vyžádat</a:t>
            </a:r>
          </a:p>
        </p:txBody>
      </p:sp>
    </p:spTree>
    <p:extLst>
      <p:ext uri="{BB962C8B-B14F-4D97-AF65-F5344CB8AC3E}">
        <p14:creationId xmlns:p14="http://schemas.microsoft.com/office/powerpoint/2010/main" val="1260784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B25F94-54B4-493D-B05B-5F8707E9A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PŘIJÍMACÍ ZKOUŠKA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64E816D-6F44-43F1-A802-45D60716E5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889448"/>
            <a:ext cx="9720073" cy="4385389"/>
          </a:xfrm>
        </p:spPr>
        <p:txBody>
          <a:bodyPr vert="horz" lIns="45720" tIns="45720" rIns="45720" bIns="45720" rtlCol="0"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</a:t>
            </a:r>
            <a:r>
              <a:rPr lang="cs-CZ" sz="2400" b="1" dirty="0"/>
              <a:t>písemný test z českého jazyka a literatury – 60 minut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b="1" dirty="0"/>
              <a:t> písemný test z matematiky – 70 minut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4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/>
              <a:t>Povolenými pomůckami</a:t>
            </a:r>
            <a:r>
              <a:rPr lang="cs-CZ" dirty="0"/>
              <a:t> je pouze: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 modře či černě píšící propisovací tužka (nelze používat </a:t>
            </a:r>
            <a:r>
              <a:rPr lang="cs-CZ" dirty="0" err="1"/>
              <a:t>gumovací</a:t>
            </a:r>
            <a:r>
              <a:rPr lang="cs-CZ" dirty="0"/>
              <a:t> pera)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 u matematiky navíc obyčejná tužka a rýsovací potřeby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je </a:t>
            </a:r>
            <a:r>
              <a:rPr lang="cs-CZ" b="1" dirty="0"/>
              <a:t>zakázané</a:t>
            </a:r>
            <a:r>
              <a:rPr lang="cs-CZ" dirty="0"/>
              <a:t> používat slovníky, Pravidla českého pravopisu, kalkulačku či matematicko-fyzikální tabulky</a:t>
            </a:r>
          </a:p>
          <a:p>
            <a:pPr marL="0" indent="0">
              <a:buNone/>
            </a:pPr>
            <a:r>
              <a:rPr lang="cs-CZ" i="1" dirty="0"/>
              <a:t>Při práci s </a:t>
            </a:r>
            <a:r>
              <a:rPr lang="cs-CZ" b="1" i="1" dirty="0"/>
              <a:t>testovými sešity</a:t>
            </a:r>
            <a:r>
              <a:rPr lang="cs-CZ" i="1" dirty="0"/>
              <a:t> mohou žáci používat i další psací potřeby (např. zvýrazňovače, pastelky, fixy), jejich použití do </a:t>
            </a:r>
            <a:r>
              <a:rPr lang="cs-CZ" b="1" i="1" dirty="0"/>
              <a:t>záznamových archů</a:t>
            </a:r>
            <a:r>
              <a:rPr lang="cs-CZ" i="1" dirty="0"/>
              <a:t> určených k digitalizaci je ale </a:t>
            </a:r>
            <a:r>
              <a:rPr lang="cs-CZ" b="1" i="1" dirty="0"/>
              <a:t>zakázáno!</a:t>
            </a:r>
            <a:endParaRPr lang="cs-CZ" i="1" dirty="0"/>
          </a:p>
          <a:p>
            <a:pPr>
              <a:buFont typeface="Wingdings" panose="05000000000000000000" pitchFamily="2" charset="2"/>
              <a:buChar char="Ø"/>
            </a:pPr>
            <a:endParaRPr lang="cs-CZ" sz="2400" dirty="0"/>
          </a:p>
        </p:txBody>
      </p:sp>
      <p:sp>
        <p:nvSpPr>
          <p:cNvPr id="6" name="Obdélník 5" descr="Hlava s ozubenými koly">
            <a:extLst>
              <a:ext uri="{FF2B5EF4-FFF2-40B4-BE49-F238E27FC236}">
                <a16:creationId xmlns:a16="http://schemas.microsoft.com/office/drawing/2014/main" id="{43DAA3C6-0BE9-4290-9613-9884F4A6B02E}"/>
              </a:ext>
            </a:extLst>
          </p:cNvPr>
          <p:cNvSpPr/>
          <p:nvPr/>
        </p:nvSpPr>
        <p:spPr>
          <a:xfrm>
            <a:off x="9934575" y="582544"/>
            <a:ext cx="1541531" cy="1474856"/>
          </a:xfrm>
          <a:prstGeom prst="rect">
            <a:avLst/>
          </a:prstGeom>
          <a:blipFill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401208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B25F94-54B4-493D-B05B-5F8707E9A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VYHODNOCENÍ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64E816D-6F44-43F1-A802-45D60716E5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118048"/>
            <a:ext cx="9720073" cy="4385389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cs-CZ" sz="2400" b="1" dirty="0"/>
              <a:t>15. května 2026 - ředitel školy zveřejní výsledky (ve škole a v informačním systému)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systém dle výsledků a </a:t>
            </a:r>
            <a:r>
              <a:rPr lang="cs-CZ" sz="2400" dirty="0" err="1"/>
              <a:t>prioritizace</a:t>
            </a:r>
            <a:r>
              <a:rPr lang="cs-CZ" sz="2400" dirty="0"/>
              <a:t> vytvoří seznam přijatých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</a:t>
            </a:r>
            <a:r>
              <a:rPr lang="cs-CZ" sz="2400" b="1" dirty="0"/>
              <a:t>uchazeč je přijat vždy jen do jednoho oboru dle své priority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 rozhodnutí se oznamují zveřejněním, nevyhotovuje se, nevyhlašuje se, do spisu se nečiní záznam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/>
              <a:t> </a:t>
            </a:r>
            <a:r>
              <a:rPr lang="cs-CZ" sz="2400" b="1" dirty="0"/>
              <a:t>vzdání se práva na přijetí = vzdání se celého 1. kola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000" dirty="0"/>
              <a:t> ředitel může takto uvolněné místo obsadit až v dalším kole přijímacího řízení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400" dirty="0"/>
          </a:p>
        </p:txBody>
      </p:sp>
      <p:pic>
        <p:nvPicPr>
          <p:cNvPr id="5" name="Grafický objekt 4" descr="Diplom">
            <a:extLst>
              <a:ext uri="{FF2B5EF4-FFF2-40B4-BE49-F238E27FC236}">
                <a16:creationId xmlns:a16="http://schemas.microsoft.com/office/drawing/2014/main" id="{9989B53A-E57E-400D-95CA-6761052260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507894" y="312575"/>
            <a:ext cx="2046514" cy="2046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4195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804403_TF22378848.potx" id="{88F210FF-C011-4EFE-AA85-1D02D2B94E9C}" vid="{290BA762-FB75-486E-97D2-52521D19DF9B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B61EAB5F-88FC-4FAE-AE3C-037A3C365E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F44C90D-2A62-4985-9618-3460247437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88A2F88-55C5-4ED1-9541-807C65424763}">
  <ds:schemaRefs>
    <ds:schemaRef ds:uri="71af3243-3dd4-4a8d-8c0d-dd76da1f02a5"/>
    <ds:schemaRef ds:uri="http://schemas.openxmlformats.org/package/2006/metadata/core-properties"/>
    <ds:schemaRef ds:uri="http://www.w3.org/XML/1998/namespace"/>
    <ds:schemaRef ds:uri="http://purl.org/dc/terms/"/>
    <ds:schemaRef ds:uri="http://purl.org/dc/dcmitype/"/>
    <ds:schemaRef ds:uri="16c05727-aa75-4e4a-9b5f-8a80a1165891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Návrh Integrál</Template>
  <TotalTime>0</TotalTime>
  <Words>1130</Words>
  <Application>Microsoft Office PowerPoint</Application>
  <PresentationFormat>Širokoúhlá obrazovka</PresentationFormat>
  <Paragraphs>179</Paragraphs>
  <Slides>12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21" baseType="lpstr">
      <vt:lpstr>Arial</vt:lpstr>
      <vt:lpstr>Calibri</vt:lpstr>
      <vt:lpstr>Montserrat</vt:lpstr>
      <vt:lpstr>Times New Roman</vt:lpstr>
      <vt:lpstr>Tw Cen MT</vt:lpstr>
      <vt:lpstr>Tw Cen MT Condensed</vt:lpstr>
      <vt:lpstr>Wingdings</vt:lpstr>
      <vt:lpstr>Wingdings 3</vt:lpstr>
      <vt:lpstr>Integrál</vt:lpstr>
      <vt:lpstr>přijímací řízení pro školní rok 2026/2027</vt:lpstr>
      <vt:lpstr>PROCES PŘÍJIMACÍHO ŘÍZENÍ</vt:lpstr>
      <vt:lpstr>PŘIJÍMACÍ ŘÍZENÍ</vt:lpstr>
      <vt:lpstr>DIGITALIZACE PŘIJÍMACÍHO ŘÍZENÍ</vt:lpstr>
      <vt:lpstr>1. ELEKTRONICKY</vt:lpstr>
      <vt:lpstr>2. HYBRIDNĚ</vt:lpstr>
      <vt:lpstr>3. KLASICKY</vt:lpstr>
      <vt:lpstr>PŘIJÍMACÍ ZKOUŠKA</vt:lpstr>
      <vt:lpstr>VYHODNOCENÍ</vt:lpstr>
      <vt:lpstr>ODVOLÁNÍ</vt:lpstr>
      <vt:lpstr>Prezentace aplikace PowerPoint</vt:lpstr>
      <vt:lpstr>Jak to bylo loni…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2023-09-04T08:54:34Z</dcterms:created>
  <dcterms:modified xsi:type="dcterms:W3CDTF">2025-09-01T17:14:19Z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