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7" r:id="rId6"/>
    <p:sldId id="281" r:id="rId7"/>
    <p:sldId id="286" r:id="rId8"/>
    <p:sldId id="285" r:id="rId9"/>
    <p:sldId id="287" r:id="rId10"/>
    <p:sldId id="288" r:id="rId11"/>
    <p:sldId id="289" r:id="rId12"/>
    <p:sldId id="291" r:id="rId13"/>
    <p:sldId id="290" r:id="rId14"/>
    <p:sldId id="283" r:id="rId15"/>
    <p:sldId id="278" r:id="rId16"/>
    <p:sldId id="292" r:id="rId17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777" autoAdjust="0"/>
  </p:normalViewPr>
  <p:slideViewPr>
    <p:cSldViewPr snapToGrid="0">
      <p:cViewPr varScale="1">
        <p:scale>
          <a:sx n="80" d="100"/>
          <a:sy n="80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352;KOLA\Z&#352;\P&#344;IJ&#205;MAC&#205;%20&#344;&#205;ZEN&#205;\STATISTIKA%20prijmaci%20rizen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/>
              <a:t>PŘEHLED PŘIJATÝCH ŽÁKŮ 9. TŘÍD</a:t>
            </a:r>
            <a:endParaRPr lang="en-US" sz="140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53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7A9-4FB9-8386-9D8F1984FBAD}"/>
              </c:ext>
            </c:extLst>
          </c:dPt>
          <c:dPt>
            <c:idx val="1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7A9-4FB9-8386-9D8F1984FB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7A9-4FB9-8386-9D8F1984FBAD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7A9-4FB9-8386-9D8F1984FBAD}"/>
              </c:ext>
            </c:extLst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7A9-4FB9-8386-9D8F1984FBA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GYMNÁZIA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A9-4FB9-8386-9D8F1984FBA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UMĚLECKÉ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A9-4FB9-8386-9D8F1984FBA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ČTYŘLETÉ STUDIJNÍ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A9-4FB9-8386-9D8F1984FBA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SOŠ,</a:t>
                    </a:r>
                    <a:r>
                      <a:rPr lang="en-US" baseline="0"/>
                      <a:t> SIŠ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A9-4FB9-8386-9D8F1984FBAD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TŘÍLETÉ UČEBNÍ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A9-4FB9-8386-9D8F1984FBA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'souhrn tabulky'!$D$2:$D$6</c:f>
              <c:numCache>
                <c:formatCode>0</c:formatCode>
                <c:ptCount val="5"/>
                <c:pt idx="0">
                  <c:v>15.789473684210526</c:v>
                </c:pt>
                <c:pt idx="1">
                  <c:v>0</c:v>
                </c:pt>
                <c:pt idx="2">
                  <c:v>34.210526315789473</c:v>
                </c:pt>
                <c:pt idx="3">
                  <c:v>35.526315789473685</c:v>
                </c:pt>
                <c:pt idx="4">
                  <c:v>14.473684210526315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7A9-4FB9-8386-9D8F1984FB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2_2" csCatId="accent2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cs-CZ" noProof="0" dirty="0"/>
            <a:t>KRITÉRIA </a:t>
          </a:r>
        </a:p>
        <a:p>
          <a:pPr rtl="0">
            <a:lnSpc>
              <a:spcPct val="100000"/>
            </a:lnSpc>
            <a:defRPr cap="all"/>
          </a:pPr>
          <a:r>
            <a:rPr lang="cs-CZ" noProof="0" dirty="0"/>
            <a:t>Příjímacího ŘÍZENÍ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cs-CZ" noProof="0" dirty="0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cs-CZ" noProof="0" dirty="0"/>
        </a:p>
      </dgm:t>
    </dgm:pt>
    <dgm:pt modelId="{49225C73-1633-42F1-AB3B-7CB183E5F8B8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cs-CZ" noProof="0" dirty="0"/>
            <a:t>PODÁVÁNÍ </a:t>
          </a:r>
        </a:p>
        <a:p>
          <a:pPr rtl="0">
            <a:lnSpc>
              <a:spcPct val="100000"/>
            </a:lnSpc>
            <a:defRPr cap="all"/>
          </a:pPr>
          <a:r>
            <a:rPr lang="cs-CZ" noProof="0" dirty="0"/>
            <a:t>PŘIHLÁŠEK</a:t>
          </a:r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cs-CZ" noProof="0" dirty="0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cs-CZ" noProof="0" dirty="0"/>
        </a:p>
      </dgm:t>
    </dgm:pt>
    <dgm:pt modelId="{1C383F32-22E8-4F62-A3E0-BDC3D5F48992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cs-CZ" noProof="0" dirty="0"/>
            <a:t>PŘÍJÍMACÍ </a:t>
          </a:r>
        </a:p>
        <a:p>
          <a:pPr rtl="0">
            <a:lnSpc>
              <a:spcPct val="100000"/>
            </a:lnSpc>
            <a:defRPr cap="all"/>
          </a:pPr>
          <a:r>
            <a:rPr lang="cs-CZ" noProof="0" dirty="0"/>
            <a:t>ZKOUŠKY</a:t>
          </a:r>
        </a:p>
      </dgm:t>
    </dgm:pt>
    <dgm:pt modelId="{A7920A2F-3244-4159-AF04-6A1D38B7B317}" type="parTrans" cxnId="{C4CCE57E-E871-46D6-BAD5-880252C95D22}">
      <dgm:prSet/>
      <dgm:spPr/>
      <dgm:t>
        <a:bodyPr rtlCol="0"/>
        <a:lstStyle/>
        <a:p>
          <a:pPr rtl="0"/>
          <a:endParaRPr lang="cs-CZ" noProof="0" dirty="0"/>
        </a:p>
      </dgm:t>
    </dgm:pt>
    <dgm:pt modelId="{8500F72A-2C6D-4FDF-9C1D-CA691380EB0B}" type="sibTrans" cxnId="{C4CCE57E-E871-46D6-BAD5-880252C95D22}">
      <dgm:prSet/>
      <dgm:spPr/>
      <dgm:t>
        <a:bodyPr rtlCol="0"/>
        <a:lstStyle/>
        <a:p>
          <a:pPr rtl="0"/>
          <a:endParaRPr lang="cs-CZ" noProof="0" dirty="0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 custLinFactNeighborX="1522" custLinFactNeighborY="1015"/>
      <dgm:spPr>
        <a:solidFill>
          <a:schemeClr val="accent1"/>
        </a:solidFill>
      </dgm:spPr>
    </dgm:pt>
    <dgm:pt modelId="{7C175B98-93F4-4D7C-BB95-1514AB879CD5}" type="pres">
      <dgm:prSet presAssocID="{40FC4FFE-8987-4A26-B7F4-8A516F18ADAE}" presName="iconRect" presStyleLbl="node1" presStyleIdx="0" presStyleCnt="3" custLinFactNeighborX="2297" custLinFactNeighborY="639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áhy spravedlnosti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>
        <a:solidFill>
          <a:schemeClr val="accent1"/>
        </a:solidFill>
      </dgm:spPr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-mail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>
        <a:solidFill>
          <a:schemeClr val="accent1"/>
        </a:solidFill>
      </dgm:spPr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lava s ozubenými koly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717367" y="621668"/>
          <a:ext cx="1887187" cy="1887187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115704" y="1073968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85363" y="3077513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KRITÉRIA </a:t>
          </a:r>
        </a:p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Příjímacího ŘÍZENÍ</a:t>
          </a:r>
        </a:p>
      </dsp:txBody>
      <dsp:txXfrm>
        <a:off x="85363" y="3077513"/>
        <a:ext cx="3093750" cy="720000"/>
      </dsp:txXfrm>
    </dsp:sp>
    <dsp:sp modelId="{BCD8CDD9-0C56-4401-ADB1-8B48DAB2C96F}">
      <dsp:nvSpPr>
        <dsp:cNvPr id="0" name=""/>
        <dsp:cNvSpPr/>
      </dsp:nvSpPr>
      <dsp:spPr>
        <a:xfrm>
          <a:off x="4323800" y="602513"/>
          <a:ext cx="1887187" cy="1887187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725988" y="1004700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720519" y="3077513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PODÁVÁNÍ </a:t>
          </a:r>
        </a:p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PŘIHLÁŠEK</a:t>
          </a:r>
        </a:p>
      </dsp:txBody>
      <dsp:txXfrm>
        <a:off x="3720519" y="3077513"/>
        <a:ext cx="3093750" cy="720000"/>
      </dsp:txXfrm>
    </dsp:sp>
    <dsp:sp modelId="{FF93E135-77D6-48A0-8871-9BC93D705D06}">
      <dsp:nvSpPr>
        <dsp:cNvPr id="0" name=""/>
        <dsp:cNvSpPr/>
      </dsp:nvSpPr>
      <dsp:spPr>
        <a:xfrm>
          <a:off x="7958957" y="602513"/>
          <a:ext cx="1887187" cy="1887187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361144" y="1004700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355675" y="3077513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PŘÍJÍMACÍ </a:t>
          </a:r>
        </a:p>
        <a:p>
          <a:pPr marL="0" lvl="0" indent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200" kern="1200" noProof="0" dirty="0"/>
            <a:t>ZKOUŠKY</a:t>
          </a:r>
        </a:p>
      </dsp:txBody>
      <dsp:txXfrm>
        <a:off x="7355675" y="3077513"/>
        <a:ext cx="30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kona pro kruhový seznam s popiskem"/>
  <dgm:desc val="Umožňuje zobrazení nesekvenčních nebo seskupených bloků informací doprovázených souvisejícími vizuály. Nejvíce se hodí pro ikony nebo malé obrázky s krátkými textovými titulky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F0B3252-6EA7-42D9-AAED-91EEC2B6A311}" type="datetime1">
              <a:rPr lang="cs-CZ" smtClean="0"/>
              <a:t>21.01.2025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B53ADFC-ABB8-401A-BB24-33FDAFEDCE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249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56DA2-773A-4AC1-B40B-F640A44E51E8}" type="datetime1">
              <a:rPr lang="cs-CZ" smtClean="0"/>
              <a:pPr/>
              <a:t>21.01.2025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725628-3A68-42F4-BA86-98181795314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4925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257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845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Přijímačky budete psát na jedné ze škol na přihlášce. Na jaké, to vám určí CERMAT. Dozvíte se to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 pozvánky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kterou obdržíte nejpozději 14 dní před datem konání zkoušky. S ničím to nesouvisí, je možné, že to bude např. první a druhá škola, nebo dvakrát škola třetí. CERMAT to bude dělat tak,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aby se zátěž uchazečů rozptýlila rovnoměrně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případně aby ti, kteří musí dojet z dálky, šli tam, kde to mají nejblíž.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2558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15743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Výsledky se zveřejní 4. den po potvrzení výsledků </a:t>
            </a:r>
            <a:endParaRPr lang="cs-CZ" sz="1200" dirty="0"/>
          </a:p>
          <a:p>
            <a:r>
              <a:rPr lang="cs-CZ" sz="1200" dirty="0"/>
              <a:t>ředitel SŠ provede kontrolu, potvrdí výsledky a seznam s pořadím a vyhodnocením každého kritéria u všech uchazečů předá do systému </a:t>
            </a:r>
          </a:p>
          <a:p>
            <a:endParaRPr lang="cs-CZ" sz="1200" dirty="0"/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Nově i ve 2. kole mají školy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povinnost přihlížet výsledkům JPZ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proto se do 2. kola může hlásit pouze uchazeč, který v 1. kole psal JPZ (tedy hlásil se na maturitní obor).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jste se v 1. kole nehlásili na maturitní obor a nepsali JPZ, nemůžete podat přihlášky do 2. kola! 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Výsledky 2. kola se dozvíte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21. června 2024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8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31156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Výsledky se zveřejní 4. den po potvrzení výsledků </a:t>
            </a:r>
            <a:endParaRPr lang="cs-CZ" sz="1200" dirty="0"/>
          </a:p>
          <a:p>
            <a:r>
              <a:rPr lang="cs-CZ" sz="1200" dirty="0"/>
              <a:t>ředitel SŠ provede kontrolu, potvrdí výsledky a seznam s pořadím a vyhodnocením každého kritéria u všech uchazečů předá do systému </a:t>
            </a:r>
          </a:p>
          <a:p>
            <a:endParaRPr lang="cs-CZ" sz="1200" dirty="0"/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Nově i ve 2. kole mají školy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povinnost přihlížet výsledkům JPZ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proto se do 2. kola může hlásit pouze uchazeč, který v 1. kole psal JPZ (tedy hlásil se na maturitní obor).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jste se v 1. kole nehlásili na maturitní obor a nepsali JPZ, nemůžete podat přihlášky do 2. kola! 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Výsledky 2. kola se dozvíte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21. června 2024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831577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B725628-3A68-42F4-BA86-981817953149}" type="slidenum">
              <a:rPr lang="cs-CZ" noProof="0" smtClean="0"/>
              <a:t>10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8493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á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76A5465A-B1FE-4D10-8E2E-12E4FACE545D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A0F179-20D5-40DE-8D2A-5A21AA776BBA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D82126-8CE3-413A-B2FB-F3B45F4EABB9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  <p:cxnSp>
        <p:nvCxnSpPr>
          <p:cNvPr id="7" name="Přímá spojnice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F15E39-0F2C-4647-8FCF-1995B7F4DF78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á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F4F870-D27D-4401-B8A5-C167A93E7830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6095B8-11EA-421F-966B-547B4D37D5D6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CDA79-6A59-4F5C-A3CA-461E93A0DD6D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BC0E99-7BD9-4672-8B9D-3878EA795850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D04737-7DBC-4D71-B9AA-0363B2374C14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1818ED-32CB-4648-A2D5-90F68C18BE5E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9A9F4C-2151-427E-9DCB-D88B37F434F6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67E5644-1E61-4311-A31E-84CB9C7AA8A9}" type="slidenum">
              <a:rPr lang="cs-CZ" noProof="0" smtClean="0"/>
              <a:t>‹#›</a:t>
            </a:fld>
            <a:endParaRPr lang="cs-CZ" noProof="0" dirty="0"/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1650906-2103-4445-A61B-40C230A96C5C}" type="datetime1">
              <a:rPr lang="cs-CZ" noProof="0" smtClean="0"/>
              <a:t>21.01.2025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psy.gov.cz/prihlaska/intr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1" name="Obdélník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 fontScale="90000"/>
          </a:bodyPr>
          <a:lstStyle/>
          <a:p>
            <a:pPr algn="l"/>
            <a:r>
              <a:rPr lang="cs-CZ" dirty="0">
                <a:solidFill>
                  <a:schemeClr val="bg1"/>
                </a:solidFill>
              </a:rPr>
              <a:t>přijímací řízení pro školní rok 2025/2026</a:t>
            </a:r>
          </a:p>
        </p:txBody>
      </p: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25F94-54B4-493D-B05B-5F8707E9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E816D-6F44-43F1-A802-45D60716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463282"/>
            <a:ext cx="9720073" cy="3846078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>
                <a:solidFill>
                  <a:srgbClr val="000000"/>
                </a:solidFill>
              </a:rPr>
              <a:t>odvolat se bude možné v případě pochybení v řízení</a:t>
            </a:r>
            <a:r>
              <a:rPr lang="cs-CZ" sz="2400" dirty="0"/>
              <a:t> </a:t>
            </a:r>
            <a:r>
              <a:rPr lang="cs-CZ" sz="2400" b="1" dirty="0"/>
              <a:t>do 3 pracovních dnů od zveřejnění výsledků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</a:t>
            </a:r>
            <a:r>
              <a:rPr lang="cs-CZ" sz="2400" dirty="0"/>
              <a:t>SŠ seznámí uchazeče s možností a termínem nahlížet do spisu a vyjádřit se k podkladům před vydáním rozhodnutí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SŠ kola si nemá možnost nechat volná místa pro odvolání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odvolání proti nepřijetí na školu, kam měl uchazeč nižší prioritu je bezpředmětné!</a:t>
            </a:r>
          </a:p>
        </p:txBody>
      </p:sp>
      <p:pic>
        <p:nvPicPr>
          <p:cNvPr id="6" name="Grafický objekt 5" descr="Sdílet">
            <a:extLst>
              <a:ext uri="{FF2B5EF4-FFF2-40B4-BE49-F238E27FC236}">
                <a16:creationId xmlns:a16="http://schemas.microsoft.com/office/drawing/2014/main" id="{218C34CD-8359-418F-80C8-E4C8BAFC4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89502" y="275253"/>
            <a:ext cx="1648408" cy="164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2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rak 4">
            <a:extLst>
              <a:ext uri="{FF2B5EF4-FFF2-40B4-BE49-F238E27FC236}">
                <a16:creationId xmlns:a16="http://schemas.microsoft.com/office/drawing/2014/main" id="{447E325F-1883-4247-9B25-FFEB14A42E79}"/>
              </a:ext>
            </a:extLst>
          </p:cNvPr>
          <p:cNvSpPr/>
          <p:nvPr/>
        </p:nvSpPr>
        <p:spPr>
          <a:xfrm>
            <a:off x="332642" y="3338095"/>
            <a:ext cx="3595546" cy="2017676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nevim-kam.cz</a:t>
            </a:r>
          </a:p>
        </p:txBody>
      </p:sp>
      <p:sp>
        <p:nvSpPr>
          <p:cNvPr id="6" name="Mrak 5">
            <a:extLst>
              <a:ext uri="{FF2B5EF4-FFF2-40B4-BE49-F238E27FC236}">
                <a16:creationId xmlns:a16="http://schemas.microsoft.com/office/drawing/2014/main" id="{2CC5BA67-8544-4B41-BC69-AF876D896D08}"/>
              </a:ext>
            </a:extLst>
          </p:cNvPr>
          <p:cNvSpPr/>
          <p:nvPr/>
        </p:nvSpPr>
        <p:spPr>
          <a:xfrm>
            <a:off x="7576458" y="744579"/>
            <a:ext cx="3695919" cy="1877324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infoabsolvent.cz</a:t>
            </a:r>
          </a:p>
        </p:txBody>
      </p:sp>
      <p:sp>
        <p:nvSpPr>
          <p:cNvPr id="8" name="Mrak 7">
            <a:extLst>
              <a:ext uri="{FF2B5EF4-FFF2-40B4-BE49-F238E27FC236}">
                <a16:creationId xmlns:a16="http://schemas.microsoft.com/office/drawing/2014/main" id="{81F16CE6-6C3E-4541-953A-95332502E6D8}"/>
              </a:ext>
            </a:extLst>
          </p:cNvPr>
          <p:cNvSpPr/>
          <p:nvPr/>
        </p:nvSpPr>
        <p:spPr>
          <a:xfrm>
            <a:off x="8780710" y="3476845"/>
            <a:ext cx="2919877" cy="1832272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to-das.cz</a:t>
            </a:r>
          </a:p>
        </p:txBody>
      </p:sp>
      <p:sp>
        <p:nvSpPr>
          <p:cNvPr id="9" name="Mrak 8">
            <a:extLst>
              <a:ext uri="{FF2B5EF4-FFF2-40B4-BE49-F238E27FC236}">
                <a16:creationId xmlns:a16="http://schemas.microsoft.com/office/drawing/2014/main" id="{447130F8-ADE3-410C-802B-1311ABA31EF8}"/>
              </a:ext>
            </a:extLst>
          </p:cNvPr>
          <p:cNvSpPr/>
          <p:nvPr/>
        </p:nvSpPr>
        <p:spPr>
          <a:xfrm>
            <a:off x="4877179" y="4938639"/>
            <a:ext cx="3276221" cy="1678514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jmskoly.cz</a:t>
            </a:r>
          </a:p>
        </p:txBody>
      </p:sp>
      <p:pic>
        <p:nvPicPr>
          <p:cNvPr id="3" name="Grafický objekt 2" descr="Lupa">
            <a:extLst>
              <a:ext uri="{FF2B5EF4-FFF2-40B4-BE49-F238E27FC236}">
                <a16:creationId xmlns:a16="http://schemas.microsoft.com/office/drawing/2014/main" id="{3B343A03-E4BD-418D-8276-2D4731A76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7091" y="2346647"/>
            <a:ext cx="1768152" cy="1768152"/>
          </a:xfrm>
          <a:prstGeom prst="rect">
            <a:avLst/>
          </a:prstGeom>
        </p:spPr>
      </p:pic>
      <p:sp>
        <p:nvSpPr>
          <p:cNvPr id="10" name="Mrak 9">
            <a:extLst>
              <a:ext uri="{FF2B5EF4-FFF2-40B4-BE49-F238E27FC236}">
                <a16:creationId xmlns:a16="http://schemas.microsoft.com/office/drawing/2014/main" id="{4479D6F1-D2AF-4B91-A7F6-CFE6C33C1206}"/>
              </a:ext>
            </a:extLst>
          </p:cNvPr>
          <p:cNvSpPr/>
          <p:nvPr/>
        </p:nvSpPr>
        <p:spPr>
          <a:xfrm>
            <a:off x="1563656" y="490830"/>
            <a:ext cx="4158343" cy="1822580"/>
          </a:xfrm>
          <a:prstGeom prst="clou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prihlaskynastredni.cz</a:t>
            </a:r>
          </a:p>
        </p:txBody>
      </p:sp>
    </p:spTree>
    <p:extLst>
      <p:ext uri="{BB962C8B-B14F-4D97-AF65-F5344CB8AC3E}">
        <p14:creationId xmlns:p14="http://schemas.microsoft.com/office/powerpoint/2010/main" val="258585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E814B-8D60-4927-A3A2-34D59E4E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to bylo loni…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AAE335-3E9E-42DA-9DE1-C7605509137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297060" y="363983"/>
            <a:ext cx="132367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9C288AC-E21D-4332-974B-8E3118188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864360"/>
              </p:ext>
            </p:extLst>
          </p:nvPr>
        </p:nvGraphicFramePr>
        <p:xfrm>
          <a:off x="451465" y="2134675"/>
          <a:ext cx="5054599" cy="4285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3362">
                  <a:extLst>
                    <a:ext uri="{9D8B030D-6E8A-4147-A177-3AD203B41FA5}">
                      <a16:colId xmlns:a16="http://schemas.microsoft.com/office/drawing/2014/main" val="3660180228"/>
                    </a:ext>
                  </a:extLst>
                </a:gridCol>
                <a:gridCol w="991725">
                  <a:extLst>
                    <a:ext uri="{9D8B030D-6E8A-4147-A177-3AD203B41FA5}">
                      <a16:colId xmlns:a16="http://schemas.microsoft.com/office/drawing/2014/main" val="558849227"/>
                    </a:ext>
                  </a:extLst>
                </a:gridCol>
                <a:gridCol w="991725">
                  <a:extLst>
                    <a:ext uri="{9D8B030D-6E8A-4147-A177-3AD203B41FA5}">
                      <a16:colId xmlns:a16="http://schemas.microsoft.com/office/drawing/2014/main" val="1390340470"/>
                    </a:ext>
                  </a:extLst>
                </a:gridCol>
                <a:gridCol w="767787">
                  <a:extLst>
                    <a:ext uri="{9D8B030D-6E8A-4147-A177-3AD203B41FA5}">
                      <a16:colId xmlns:a16="http://schemas.microsoft.com/office/drawing/2014/main" val="1225522670"/>
                    </a:ext>
                  </a:extLst>
                </a:gridCol>
              </a:tblGrid>
              <a:tr h="12114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200" u="none" strike="noStrike">
                          <a:effectLst/>
                        </a:rPr>
                        <a:t>9. ABC</a:t>
                      </a:r>
                      <a:endParaRPr lang="cs-CZ" sz="3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Přijatých žáků v 1. kole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Přijatých žáků v 2. kole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%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14254611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 Gymnázia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018547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Umělecké školy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8058501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Čtyřleté studijní obory*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34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6809461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SOŠ, SIŠ**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36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3866768"/>
                  </a:ext>
                </a:extLst>
              </a:tr>
              <a:tr h="468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Tříleté učební obory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27435248"/>
                  </a:ext>
                </a:extLst>
              </a:tr>
              <a:tr h="7314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Celkem žáků 9. ABC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69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98%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36924083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D7BFE80E-AE7C-4911-8488-7B65BEA2E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730982"/>
              </p:ext>
            </p:extLst>
          </p:nvPr>
        </p:nvGraphicFramePr>
        <p:xfrm>
          <a:off x="5692876" y="2990798"/>
          <a:ext cx="6213985" cy="35309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8899">
                  <a:extLst>
                    <a:ext uri="{9D8B030D-6E8A-4147-A177-3AD203B41FA5}">
                      <a16:colId xmlns:a16="http://schemas.microsoft.com/office/drawing/2014/main" val="1660310472"/>
                    </a:ext>
                  </a:extLst>
                </a:gridCol>
                <a:gridCol w="726478">
                  <a:extLst>
                    <a:ext uri="{9D8B030D-6E8A-4147-A177-3AD203B41FA5}">
                      <a16:colId xmlns:a16="http://schemas.microsoft.com/office/drawing/2014/main" val="2330235570"/>
                    </a:ext>
                  </a:extLst>
                </a:gridCol>
                <a:gridCol w="726478">
                  <a:extLst>
                    <a:ext uri="{9D8B030D-6E8A-4147-A177-3AD203B41FA5}">
                      <a16:colId xmlns:a16="http://schemas.microsoft.com/office/drawing/2014/main" val="4122615498"/>
                    </a:ext>
                  </a:extLst>
                </a:gridCol>
                <a:gridCol w="726478">
                  <a:extLst>
                    <a:ext uri="{9D8B030D-6E8A-4147-A177-3AD203B41FA5}">
                      <a16:colId xmlns:a16="http://schemas.microsoft.com/office/drawing/2014/main" val="4254417121"/>
                    </a:ext>
                  </a:extLst>
                </a:gridCol>
                <a:gridCol w="726478">
                  <a:extLst>
                    <a:ext uri="{9D8B030D-6E8A-4147-A177-3AD203B41FA5}">
                      <a16:colId xmlns:a16="http://schemas.microsoft.com/office/drawing/2014/main" val="3476449926"/>
                    </a:ext>
                  </a:extLst>
                </a:gridCol>
                <a:gridCol w="726478">
                  <a:extLst>
                    <a:ext uri="{9D8B030D-6E8A-4147-A177-3AD203B41FA5}">
                      <a16:colId xmlns:a16="http://schemas.microsoft.com/office/drawing/2014/main" val="1303902166"/>
                    </a:ext>
                  </a:extLst>
                </a:gridCol>
                <a:gridCol w="622696">
                  <a:extLst>
                    <a:ext uri="{9D8B030D-6E8A-4147-A177-3AD203B41FA5}">
                      <a16:colId xmlns:a16="http://schemas.microsoft.com/office/drawing/2014/main" val="3027014392"/>
                    </a:ext>
                  </a:extLst>
                </a:gridCol>
              </a:tblGrid>
              <a:tr h="3718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7" marR="6987" marT="69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9. 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9. 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9. C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725439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2. kolo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3019026436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Gymnázia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2060606553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Soukromá gymnázia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1089445572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Umělecké školy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2599399082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Čtyřleté studijní obory*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1943702595"/>
                  </a:ext>
                </a:extLst>
              </a:tr>
              <a:tr h="558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SOŠ, SIŠ**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3748487474"/>
                  </a:ext>
                </a:extLst>
              </a:tr>
              <a:tr h="558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Tříleté učební obory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extLst>
                  <a:ext uri="{0D108BD9-81ED-4DB2-BD59-A6C34878D82A}">
                    <a16:rowId xmlns:a16="http://schemas.microsoft.com/office/drawing/2014/main" val="2481490770"/>
                  </a:ext>
                </a:extLst>
              </a:tr>
              <a:tr h="18864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Celkem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23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26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87" marR="6987" marT="698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87357"/>
                  </a:ext>
                </a:extLst>
              </a:tr>
            </a:tbl>
          </a:graphicData>
        </a:graphic>
      </p:graphicFrame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753794"/>
              </p:ext>
            </p:extLst>
          </p:nvPr>
        </p:nvGraphicFramePr>
        <p:xfrm>
          <a:off x="6511451" y="493188"/>
          <a:ext cx="4498181" cy="2155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1552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5B2B9BD-0645-4791-80A0-DD31F9AC96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147789"/>
              </p:ext>
            </p:extLst>
          </p:nvPr>
        </p:nvGraphicFramePr>
        <p:xfrm>
          <a:off x="604042" y="2510471"/>
          <a:ext cx="10978361" cy="349980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468480">
                  <a:extLst>
                    <a:ext uri="{9D8B030D-6E8A-4147-A177-3AD203B41FA5}">
                      <a16:colId xmlns:a16="http://schemas.microsoft.com/office/drawing/2014/main" val="705532669"/>
                    </a:ext>
                  </a:extLst>
                </a:gridCol>
                <a:gridCol w="1218839">
                  <a:extLst>
                    <a:ext uri="{9D8B030D-6E8A-4147-A177-3AD203B41FA5}">
                      <a16:colId xmlns:a16="http://schemas.microsoft.com/office/drawing/2014/main" val="1593951362"/>
                    </a:ext>
                  </a:extLst>
                </a:gridCol>
                <a:gridCol w="1218839">
                  <a:extLst>
                    <a:ext uri="{9D8B030D-6E8A-4147-A177-3AD203B41FA5}">
                      <a16:colId xmlns:a16="http://schemas.microsoft.com/office/drawing/2014/main" val="3927820164"/>
                    </a:ext>
                  </a:extLst>
                </a:gridCol>
                <a:gridCol w="1218839">
                  <a:extLst>
                    <a:ext uri="{9D8B030D-6E8A-4147-A177-3AD203B41FA5}">
                      <a16:colId xmlns:a16="http://schemas.microsoft.com/office/drawing/2014/main" val="1834306792"/>
                    </a:ext>
                  </a:extLst>
                </a:gridCol>
                <a:gridCol w="1218839">
                  <a:extLst>
                    <a:ext uri="{9D8B030D-6E8A-4147-A177-3AD203B41FA5}">
                      <a16:colId xmlns:a16="http://schemas.microsoft.com/office/drawing/2014/main" val="1259319932"/>
                    </a:ext>
                  </a:extLst>
                </a:gridCol>
                <a:gridCol w="1218839">
                  <a:extLst>
                    <a:ext uri="{9D8B030D-6E8A-4147-A177-3AD203B41FA5}">
                      <a16:colId xmlns:a16="http://schemas.microsoft.com/office/drawing/2014/main" val="2941208992"/>
                    </a:ext>
                  </a:extLst>
                </a:gridCol>
                <a:gridCol w="1218839">
                  <a:extLst>
                    <a:ext uri="{9D8B030D-6E8A-4147-A177-3AD203B41FA5}">
                      <a16:colId xmlns:a16="http://schemas.microsoft.com/office/drawing/2014/main" val="401259722"/>
                    </a:ext>
                  </a:extLst>
                </a:gridCol>
                <a:gridCol w="1218839">
                  <a:extLst>
                    <a:ext uri="{9D8B030D-6E8A-4147-A177-3AD203B41FA5}">
                      <a16:colId xmlns:a16="http://schemas.microsoft.com/office/drawing/2014/main" val="925855161"/>
                    </a:ext>
                  </a:extLst>
                </a:gridCol>
                <a:gridCol w="978008">
                  <a:extLst>
                    <a:ext uri="{9D8B030D-6E8A-4147-A177-3AD203B41FA5}">
                      <a16:colId xmlns:a16="http://schemas.microsoft.com/office/drawing/2014/main" val="3798982544"/>
                    </a:ext>
                  </a:extLst>
                </a:gridCol>
              </a:tblGrid>
              <a:tr h="506301">
                <a:tc gridSpan="9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ÚSPĚŠNOST NAŠICH ŽÁKŮ U JEDNOTNÉ PŘIJÍMACÍ ZKOUŠKY 2024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467708"/>
                  </a:ext>
                </a:extLst>
              </a:tr>
              <a:tr h="4746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4leté obory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Český jazyk</a:t>
                      </a:r>
                      <a:endParaRPr lang="cs-CZ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Matematika</a:t>
                      </a:r>
                      <a:endParaRPr lang="cs-CZ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326694"/>
                  </a:ext>
                </a:extLst>
              </a:tr>
              <a:tr h="106323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Počet uchazečů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Průměrné percentilové umístění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Průměr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Medián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Počet uchazečů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Průměrné percentilové umístění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Průměr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Medián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9343016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Celá ČR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89796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50,0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58,9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60,0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89796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50,0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49,0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48,0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0837565"/>
                  </a:ext>
                </a:extLst>
              </a:tr>
              <a:tr h="7278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ZŠ Herčíkova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72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58,6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65,0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66,0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72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57,9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56,8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58,0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1576205"/>
                  </a:ext>
                </a:extLst>
              </a:tr>
            </a:tbl>
          </a:graphicData>
        </a:graphic>
      </p:graphicFrame>
      <p:pic>
        <p:nvPicPr>
          <p:cNvPr id="3" name="Picture 1" descr="Palec nahoru png | PNGEgg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2025" y="404813"/>
            <a:ext cx="1795786" cy="166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FC9E6758-95ED-47A0-858A-DA1FFDF6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38" y="585788"/>
            <a:ext cx="9720262" cy="1498600"/>
          </a:xfrm>
        </p:spPr>
        <p:txBody>
          <a:bodyPr/>
          <a:lstStyle/>
          <a:p>
            <a:r>
              <a:rPr lang="cs-CZ" sz="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to bylo loni…</a:t>
            </a:r>
          </a:p>
        </p:txBody>
      </p:sp>
    </p:spTree>
    <p:extLst>
      <p:ext uri="{BB962C8B-B14F-4D97-AF65-F5344CB8AC3E}">
        <p14:creationId xmlns:p14="http://schemas.microsoft.com/office/powerpoint/2010/main" val="243018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PŘÍJIMACÍHO ŘÍZENÍ</a:t>
            </a:r>
          </a:p>
        </p:txBody>
      </p:sp>
      <p:graphicFrame>
        <p:nvGraphicFramePr>
          <p:cNvPr id="5" name="Zástupný symbol pro obsah 2" descr="Zástupný symbol obrázku SmartArt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31099"/>
              </p:ext>
            </p:extLst>
          </p:nvPr>
        </p:nvGraphicFramePr>
        <p:xfrm>
          <a:off x="1023937" y="1908699"/>
          <a:ext cx="10534789" cy="4400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Šipka: doprava 5">
            <a:extLst>
              <a:ext uri="{FF2B5EF4-FFF2-40B4-BE49-F238E27FC236}">
                <a16:creationId xmlns:a16="http://schemas.microsoft.com/office/drawing/2014/main" id="{0E1A0225-FA28-439A-AFB5-8B0B34FFE066}"/>
              </a:ext>
            </a:extLst>
          </p:cNvPr>
          <p:cNvSpPr/>
          <p:nvPr/>
        </p:nvSpPr>
        <p:spPr>
          <a:xfrm>
            <a:off x="3861786" y="3053920"/>
            <a:ext cx="1340528" cy="1012054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9983B1F-A71E-47B6-9039-68ED8F67936A}"/>
              </a:ext>
            </a:extLst>
          </p:cNvPr>
          <p:cNvSpPr/>
          <p:nvPr/>
        </p:nvSpPr>
        <p:spPr>
          <a:xfrm>
            <a:off x="7520865" y="3019888"/>
            <a:ext cx="1340528" cy="1012054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20BE8AB8-5AA3-4D48-B43F-F42AA6B8CBB1}"/>
              </a:ext>
            </a:extLst>
          </p:cNvPr>
          <p:cNvSpPr/>
          <p:nvPr/>
        </p:nvSpPr>
        <p:spPr>
          <a:xfrm>
            <a:off x="1500327" y="5761607"/>
            <a:ext cx="2414725" cy="95878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cs-CZ" dirty="0"/>
              <a:t>zveřejňují školy samy – nejčastěji na svých webových stránkách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DDF413EE-EC2E-45D8-BDB8-104AF43574B6}"/>
              </a:ext>
            </a:extLst>
          </p:cNvPr>
          <p:cNvSpPr/>
          <p:nvPr/>
        </p:nvSpPr>
        <p:spPr>
          <a:xfrm>
            <a:off x="5072896" y="5754209"/>
            <a:ext cx="2414725" cy="95878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  <a:r>
              <a:rPr lang="cs-CZ" b="1" dirty="0"/>
              <a:t>DIGITALIZACE!!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A7B20375-59F3-4F17-8754-3294DFEADEB9}"/>
              </a:ext>
            </a:extLst>
          </p:cNvPr>
          <p:cNvSpPr/>
          <p:nvPr/>
        </p:nvSpPr>
        <p:spPr>
          <a:xfrm>
            <a:off x="8742937" y="5710666"/>
            <a:ext cx="2414725" cy="95878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cs-CZ" dirty="0"/>
              <a:t>JPZ                        11.  a 14. dubna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0174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A2029-77AE-4701-A7E2-160CC3BC5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PŘIJÍMACÍ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8FAF12-2706-4947-81D8-5E210DB50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35" y="2024018"/>
            <a:ext cx="8816885" cy="20818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možnost podat </a:t>
            </a:r>
            <a:r>
              <a:rPr lang="cs-CZ" sz="2400" b="1" dirty="0"/>
              <a:t>3 přihlášky + 2 přihlášky do oborů s TZ </a:t>
            </a:r>
            <a:r>
              <a:rPr lang="cs-CZ" sz="2000" dirty="0"/>
              <a:t>(s TZ až 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povinná </a:t>
            </a:r>
            <a:r>
              <a:rPr lang="cs-CZ" sz="3600" b="1" dirty="0" err="1"/>
              <a:t>prioritizace</a:t>
            </a:r>
            <a:r>
              <a:rPr lang="cs-CZ" sz="3600" b="1" dirty="0"/>
              <a:t> </a:t>
            </a:r>
            <a:r>
              <a:rPr lang="cs-CZ" sz="3600" dirty="0"/>
              <a:t>škol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pro MATURITNÍ OBORY platí, že uchazeč může vykonat </a:t>
            </a:r>
            <a:r>
              <a:rPr lang="cs-CZ" sz="2400" b="1" dirty="0"/>
              <a:t>JPZ dvakrát </a:t>
            </a:r>
            <a:r>
              <a:rPr lang="cs-CZ" sz="2400" dirty="0"/>
              <a:t>a to:</a:t>
            </a:r>
            <a:endParaRPr lang="cs-CZ" b="1" dirty="0"/>
          </a:p>
          <a:p>
            <a:pPr lvl="1"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739FD63-462F-4CFA-B6DF-29FAB07ECB5C}"/>
              </a:ext>
            </a:extLst>
          </p:cNvPr>
          <p:cNvSpPr/>
          <p:nvPr/>
        </p:nvSpPr>
        <p:spPr>
          <a:xfrm>
            <a:off x="4717003" y="3764540"/>
            <a:ext cx="6096000" cy="10646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1" dirty="0"/>
              <a:t> pátek 11. dubna 2025 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1" dirty="0"/>
              <a:t> pondělí 14. dubna 2025 </a:t>
            </a:r>
            <a:endParaRPr lang="cs-CZ" sz="2800" b="1" dirty="0"/>
          </a:p>
        </p:txBody>
      </p:sp>
      <p:pic>
        <p:nvPicPr>
          <p:cNvPr id="8" name="Grafický objekt 7" descr="Hlava s ozubenými koly">
            <a:extLst>
              <a:ext uri="{FF2B5EF4-FFF2-40B4-BE49-F238E27FC236}">
                <a16:creationId xmlns:a16="http://schemas.microsoft.com/office/drawing/2014/main" id="{1DC6529B-DE98-4D91-BC6E-94A95C987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94415" y="255232"/>
            <a:ext cx="2238653" cy="223865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8517B9B8-AB3D-4D16-A4F9-C9630D4BBE7A}"/>
              </a:ext>
            </a:extLst>
          </p:cNvPr>
          <p:cNvSpPr/>
          <p:nvPr/>
        </p:nvSpPr>
        <p:spPr>
          <a:xfrm>
            <a:off x="5412327" y="4885253"/>
            <a:ext cx="6096000" cy="75713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dirty="0"/>
              <a:t>2 náhradní termíny přijímaček:</a:t>
            </a:r>
          </a:p>
          <a:p>
            <a:pPr lvl="1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cs-CZ" sz="2400" dirty="0"/>
              <a:t>v úterý a středa 29. a 30. dubna 2025</a:t>
            </a:r>
          </a:p>
        </p:txBody>
      </p:sp>
      <p:sp>
        <p:nvSpPr>
          <p:cNvPr id="10" name="Mrak 9">
            <a:extLst>
              <a:ext uri="{FF2B5EF4-FFF2-40B4-BE49-F238E27FC236}">
                <a16:creationId xmlns:a16="http://schemas.microsoft.com/office/drawing/2014/main" id="{36A2E0CB-B7F3-4776-B139-D56EF1471C81}"/>
              </a:ext>
            </a:extLst>
          </p:cNvPr>
          <p:cNvSpPr/>
          <p:nvPr/>
        </p:nvSpPr>
        <p:spPr>
          <a:xfrm>
            <a:off x="317242" y="4068147"/>
            <a:ext cx="4086808" cy="2519265"/>
          </a:xfrm>
          <a:prstGeom prst="cloud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base"/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Nově budou moci žáci, kteří podají přihlášku </a:t>
            </a:r>
            <a:r>
              <a:rPr lang="cs-CZ" sz="16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jeden maturitní obor, skládat přijímací zkoušky dvakrát.</a:t>
            </a:r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Budou mít tedy dva pokusy jako ti, kteří se hlásí na 2 nebo 3 maturitní obory.</a:t>
            </a:r>
            <a:endParaRPr lang="cs-CZ" sz="1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DBF638A6-A0EB-41FB-B545-D9687D569D03}"/>
              </a:ext>
            </a:extLst>
          </p:cNvPr>
          <p:cNvSpPr/>
          <p:nvPr/>
        </p:nvSpPr>
        <p:spPr>
          <a:xfrm>
            <a:off x="4726526" y="5790128"/>
            <a:ext cx="7617874" cy="99167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školní přijímací zkoušky a talentové zkoušky </a:t>
            </a:r>
            <a:r>
              <a:rPr lang="cs-CZ" dirty="0"/>
              <a:t>se konají </a:t>
            </a:r>
          </a:p>
          <a:p>
            <a:pPr marL="548640" lvl="1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od 15. března do 23. dubna (minimálně 2 termíny, alespoň 1 mimo JPZ</a:t>
            </a:r>
          </a:p>
        </p:txBody>
      </p:sp>
    </p:spTree>
    <p:extLst>
      <p:ext uri="{BB962C8B-B14F-4D97-AF65-F5344CB8AC3E}">
        <p14:creationId xmlns:p14="http://schemas.microsoft.com/office/powerpoint/2010/main" val="16317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A2029-77AE-4701-A7E2-160CC3BC5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DIGITALIZACE PŘIJÍMACÍHO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8FAF12-2706-4947-81D8-5E210DB50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5017" y="2760954"/>
            <a:ext cx="10679837" cy="293851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cs-CZ" sz="2400" b="1" dirty="0"/>
              <a:t>ELEKTRONICKY</a:t>
            </a:r>
            <a:r>
              <a:rPr lang="cs-CZ" sz="2400" dirty="0"/>
              <a:t> = plně v digitální podobě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cs-CZ" sz="2400" b="1" dirty="0"/>
              <a:t>HYBRIDNĚ</a:t>
            </a:r>
            <a:r>
              <a:rPr lang="cs-CZ" sz="2400" dirty="0"/>
              <a:t> = vyplnění v elektronickém systému + odevzdání běžným způsobem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cs-CZ" sz="2400" b="1" dirty="0"/>
              <a:t>KLASICKY</a:t>
            </a:r>
            <a:r>
              <a:rPr lang="cs-CZ" sz="2400" dirty="0"/>
              <a:t> = běžný tiskopis včetně příloh</a:t>
            </a:r>
          </a:p>
        </p:txBody>
      </p:sp>
      <p:pic>
        <p:nvPicPr>
          <p:cNvPr id="6" name="Grafický objekt 5" descr="Cloud Computing">
            <a:extLst>
              <a:ext uri="{FF2B5EF4-FFF2-40B4-BE49-F238E27FC236}">
                <a16:creationId xmlns:a16="http://schemas.microsoft.com/office/drawing/2014/main" id="{016A1BEA-B47E-4FF9-BBFA-4F536630B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955" y="307204"/>
            <a:ext cx="2815701" cy="2815701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F6AC159-2496-47F8-B544-ED68A4D8DE4C}"/>
              </a:ext>
            </a:extLst>
          </p:cNvPr>
          <p:cNvSpPr txBox="1">
            <a:spLocks/>
          </p:cNvSpPr>
          <p:nvPr/>
        </p:nvSpPr>
        <p:spPr>
          <a:xfrm>
            <a:off x="896644" y="1966403"/>
            <a:ext cx="8480395" cy="741286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800" b="1" dirty="0"/>
              <a:t> podání přihlášek v termínu 1. -20. 2. 2025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 možnost změny v systému do 20. 2. 2025</a:t>
            </a:r>
            <a:endParaRPr lang="cs-CZ" sz="2000" dirty="0"/>
          </a:p>
        </p:txBody>
      </p:sp>
      <p:sp>
        <p:nvSpPr>
          <p:cNvPr id="4" name="TextovéPole 3">
            <a:hlinkClick r:id="rId4"/>
            <a:extLst>
              <a:ext uri="{FF2B5EF4-FFF2-40B4-BE49-F238E27FC236}">
                <a16:creationId xmlns:a16="http://schemas.microsoft.com/office/drawing/2014/main" id="{E79807F2-0D32-45E8-A06D-A0EBD3C93B94}"/>
              </a:ext>
            </a:extLst>
          </p:cNvPr>
          <p:cNvSpPr txBox="1"/>
          <p:nvPr/>
        </p:nvSpPr>
        <p:spPr>
          <a:xfrm>
            <a:off x="9572625" y="1914525"/>
            <a:ext cx="90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dipsy.cz</a:t>
            </a:r>
          </a:p>
        </p:txBody>
      </p:sp>
    </p:spTree>
    <p:extLst>
      <p:ext uri="{BB962C8B-B14F-4D97-AF65-F5344CB8AC3E}">
        <p14:creationId xmlns:p14="http://schemas.microsoft.com/office/powerpoint/2010/main" val="224080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738AC-D312-4839-9703-2C57382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ELEKTRONICKY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8B7175-6769-49E4-AF39-BE077F718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4948" y="2202025"/>
            <a:ext cx="8831425" cy="402336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pomocí </a:t>
            </a:r>
            <a:r>
              <a:rPr lang="cs-CZ" sz="2400" b="1" dirty="0"/>
              <a:t>elektronického systému přes ověřenou elektronickou identitu </a:t>
            </a:r>
            <a:r>
              <a:rPr lang="cs-CZ" sz="2400" dirty="0"/>
              <a:t>např. 	</a:t>
            </a:r>
            <a:r>
              <a:rPr lang="cs-CZ" sz="2400" i="1" dirty="0"/>
              <a:t>IDENTITA OBČANA</a:t>
            </a:r>
          </a:p>
          <a:p>
            <a:pPr marL="0" indent="0">
              <a:buNone/>
            </a:pPr>
            <a:r>
              <a:rPr lang="cs-CZ" sz="2400" i="1" dirty="0"/>
              <a:t>			BANKOVNÍ IDENTITA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 </a:t>
            </a:r>
            <a:r>
              <a:rPr lang="cs-CZ" sz="2400" dirty="0"/>
              <a:t>veškeré údaje si zákonní zástupci vyplní přímo v daném systému včetně zadání příloh (kopie)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přihláška je rovnou zaevidována jako podaná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</a:t>
            </a:r>
            <a:r>
              <a:rPr lang="cs-CZ" sz="2000" dirty="0"/>
              <a:t>den doručení je den, kdy se do systému přihlásí – stejné právní účinky jako do vlastních rukou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pic>
        <p:nvPicPr>
          <p:cNvPr id="7" name="Grafický objekt 6" descr="Internet">
            <a:extLst>
              <a:ext uri="{FF2B5EF4-FFF2-40B4-BE49-F238E27FC236}">
                <a16:creationId xmlns:a16="http://schemas.microsoft.com/office/drawing/2014/main" id="{ECE842FC-6C98-47DA-8259-DC762D5444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16356" y="450542"/>
            <a:ext cx="1555072" cy="155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8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738AC-D312-4839-9703-2C57382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HYBRIDNĚ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8B7175-6769-49E4-AF39-BE077F718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278" y="2205196"/>
            <a:ext cx="10072779" cy="402336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v podobě </a:t>
            </a:r>
            <a:r>
              <a:rPr lang="cs-CZ" sz="2400" b="1" dirty="0"/>
              <a:t>výpisu získaného z elektronického systému – </a:t>
            </a:r>
            <a:r>
              <a:rPr lang="cs-CZ" sz="2400" dirty="0"/>
              <a:t>není třeba mít el. identitu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systém vygeneruje přihlášku s unikátním kódem, přílohy se nahrají do systému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přihláška je podána až fyzickým </a:t>
            </a:r>
            <a:r>
              <a:rPr lang="cs-CZ" sz="2400" b="1" dirty="0"/>
              <a:t>odesláním vytisknutého výpisu</a:t>
            </a:r>
            <a:r>
              <a:rPr lang="cs-CZ" sz="2400" dirty="0"/>
              <a:t>, nikoliv zadáním dat do IS</a:t>
            </a:r>
            <a:endParaRPr lang="cs-CZ" sz="2400" i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pic>
        <p:nvPicPr>
          <p:cNvPr id="4" name="Grafický objekt 3" descr="E-mail">
            <a:extLst>
              <a:ext uri="{FF2B5EF4-FFF2-40B4-BE49-F238E27FC236}">
                <a16:creationId xmlns:a16="http://schemas.microsoft.com/office/drawing/2014/main" id="{098EA3D2-C548-4696-A573-B960B6E01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3271" y="415030"/>
            <a:ext cx="1538057" cy="153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996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738AC-D312-4839-9703-2C57382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KLASICKY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8B7175-6769-49E4-AF39-BE077F718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864" y="2290438"/>
            <a:ext cx="7410045" cy="1669003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na papírovém tiskopisu</a:t>
            </a:r>
            <a:r>
              <a:rPr lang="cs-CZ" sz="2400" dirty="0"/>
              <a:t>, který stanovuje MŠMT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/>
              <a:t> přihlášku zaeviduje do elektronického systému až 1. SŠ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pic>
        <p:nvPicPr>
          <p:cNvPr id="7" name="Grafický objekt 6" descr="Otevřená obálka">
            <a:extLst>
              <a:ext uri="{FF2B5EF4-FFF2-40B4-BE49-F238E27FC236}">
                <a16:creationId xmlns:a16="http://schemas.microsoft.com/office/drawing/2014/main" id="{FFFC4301-5C67-4E55-854D-016434D88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5134" y="425389"/>
            <a:ext cx="1518082" cy="151808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A067F4C7-DCBD-4450-9CA1-B6FF9E27C1F6}"/>
              </a:ext>
            </a:extLst>
          </p:cNvPr>
          <p:cNvSpPr/>
          <p:nvPr/>
        </p:nvSpPr>
        <p:spPr>
          <a:xfrm>
            <a:off x="784194" y="4339933"/>
            <a:ext cx="10730144" cy="97435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marL="91440" indent="-91440" defTabSz="914400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stačí </a:t>
            </a:r>
            <a:r>
              <a:rPr lang="cs-CZ" b="1" dirty="0"/>
              <a:t>doložit obyčejné kopie případných příloh k přihlášce</a:t>
            </a:r>
            <a:r>
              <a:rPr lang="cs-CZ" dirty="0"/>
              <a:t> (lékařské potvrzení, doporučení z poradenského zařízení) – originál uschovat, SŠ si může předložení vyžádat</a:t>
            </a:r>
          </a:p>
        </p:txBody>
      </p:sp>
    </p:spTree>
    <p:extLst>
      <p:ext uri="{BB962C8B-B14F-4D97-AF65-F5344CB8AC3E}">
        <p14:creationId xmlns:p14="http://schemas.microsoft.com/office/powerpoint/2010/main" val="126078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25F94-54B4-493D-B05B-5F8707E9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PŘIJÍMACÍ ZKOUŠKA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E816D-6F44-43F1-A802-45D60716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89448"/>
            <a:ext cx="9720073" cy="4385389"/>
          </a:xfrm>
        </p:spPr>
        <p:txBody>
          <a:bodyPr vert="horz" lIns="45720" tIns="45720" rIns="45720" bIns="45720" rtlCol="0"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písemný test z českého jazyka a literatury – 60 minut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písemný test z matematiky – 70 minut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Povolenými pomůckami</a:t>
            </a:r>
            <a:r>
              <a:rPr lang="cs-CZ" dirty="0"/>
              <a:t> je pouze: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modře či černě píšící propisovací tužka (nelze používat </a:t>
            </a:r>
            <a:r>
              <a:rPr lang="cs-CZ" dirty="0" err="1"/>
              <a:t>gumovací</a:t>
            </a:r>
            <a:r>
              <a:rPr lang="cs-CZ" dirty="0"/>
              <a:t> pera)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u matematiky navíc obyčejná tužka a rýsovací potřeby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je </a:t>
            </a:r>
            <a:r>
              <a:rPr lang="cs-CZ" b="1" dirty="0"/>
              <a:t>zakázané</a:t>
            </a:r>
            <a:r>
              <a:rPr lang="cs-CZ" dirty="0"/>
              <a:t> používat slovníky, Pravidla českého pravopisu, kalkulačku či matematicko-fyzikální tabulky</a:t>
            </a:r>
          </a:p>
          <a:p>
            <a:pPr marL="0" indent="0">
              <a:buNone/>
            </a:pPr>
            <a:r>
              <a:rPr lang="cs-CZ" i="1" dirty="0"/>
              <a:t>Při práci s </a:t>
            </a:r>
            <a:r>
              <a:rPr lang="cs-CZ" b="1" i="1" dirty="0"/>
              <a:t>testovými sešity</a:t>
            </a:r>
            <a:r>
              <a:rPr lang="cs-CZ" i="1" dirty="0"/>
              <a:t> mohou žáci používat i další psací potřeby (např. zvýrazňovače, pastelky, fixy), jejich použití do </a:t>
            </a:r>
            <a:r>
              <a:rPr lang="cs-CZ" b="1" i="1" dirty="0"/>
              <a:t>záznamových archů</a:t>
            </a:r>
            <a:r>
              <a:rPr lang="cs-CZ" i="1" dirty="0"/>
              <a:t> určených k digitalizaci je ale </a:t>
            </a:r>
            <a:r>
              <a:rPr lang="cs-CZ" b="1" i="1" dirty="0"/>
              <a:t>zakázáno!</a:t>
            </a:r>
            <a:endParaRPr lang="cs-CZ" i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sp>
        <p:nvSpPr>
          <p:cNvPr id="6" name="Obdélník 5" descr="Hlava s ozubenými koly">
            <a:extLst>
              <a:ext uri="{FF2B5EF4-FFF2-40B4-BE49-F238E27FC236}">
                <a16:creationId xmlns:a16="http://schemas.microsoft.com/office/drawing/2014/main" id="{43DAA3C6-0BE9-4290-9613-9884F4A6B02E}"/>
              </a:ext>
            </a:extLst>
          </p:cNvPr>
          <p:cNvSpPr/>
          <p:nvPr/>
        </p:nvSpPr>
        <p:spPr>
          <a:xfrm>
            <a:off x="9934575" y="582544"/>
            <a:ext cx="1541531" cy="1474856"/>
          </a:xfrm>
          <a:prstGeom prst="rect">
            <a:avLst/>
          </a:prstGeom>
          <a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0120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25F94-54B4-493D-B05B-5F8707E9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E816D-6F44-43F1-A802-45D60716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118048"/>
            <a:ext cx="9720073" cy="4385389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12. - 14. května 2025 - nahlížení do spisu</a:t>
            </a: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 15. května 2025 - ředitel školy zveřejní výsledky (ve škole a v informačním systému)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systém dle výsledků a </a:t>
            </a:r>
            <a:r>
              <a:rPr lang="cs-CZ" sz="2400" dirty="0" err="1"/>
              <a:t>prioritizace</a:t>
            </a:r>
            <a:r>
              <a:rPr lang="cs-CZ" sz="2400" dirty="0"/>
              <a:t> vytvoří seznam přijatých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uchazeč je přijat vždy jen do jednoho oboru dle své priority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 rozhodnutí se oznamují zveřejněním, nevyhotovuje se, nevyhlašuje se, do spisu se nečiní záznam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vzdání se práva na přijetí = vzdání se celého 1. kola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 ředitel může takto uvolněné místo obsadit až v dalším kole přijímacího řízení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pic>
        <p:nvPicPr>
          <p:cNvPr id="5" name="Grafický objekt 4" descr="Diplom">
            <a:extLst>
              <a:ext uri="{FF2B5EF4-FFF2-40B4-BE49-F238E27FC236}">
                <a16:creationId xmlns:a16="http://schemas.microsoft.com/office/drawing/2014/main" id="{9989B53A-E57E-400D-95CA-6761052260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07894" y="312575"/>
            <a:ext cx="2046514" cy="204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19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4403_TF22378848.potx" id="{88F210FF-C011-4EFE-AA85-1D02D2B94E9C}" vid="{290BA762-FB75-486E-97D2-52521D19DF9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1EAB5F-88FC-4FAE-AE3C-037A3C365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8A2F88-55C5-4ED1-9541-807C65424763}">
  <ds:schemaRefs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F44C90D-2A62-4985-9618-346024743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Integrál</Template>
  <TotalTime>0</TotalTime>
  <Words>1183</Words>
  <Application>Microsoft Office PowerPoint</Application>
  <PresentationFormat>Širokoúhlá obrazovka</PresentationFormat>
  <Paragraphs>210</Paragraphs>
  <Slides>13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2" baseType="lpstr">
      <vt:lpstr>Arial</vt:lpstr>
      <vt:lpstr>Calibri</vt:lpstr>
      <vt:lpstr>Montserrat</vt:lpstr>
      <vt:lpstr>Times New Roman</vt:lpstr>
      <vt:lpstr>Tw Cen MT</vt:lpstr>
      <vt:lpstr>Tw Cen MT Condensed</vt:lpstr>
      <vt:lpstr>Wingdings</vt:lpstr>
      <vt:lpstr>Wingdings 3</vt:lpstr>
      <vt:lpstr>Integrál</vt:lpstr>
      <vt:lpstr>přijímací řízení pro školní rok 2025/2026</vt:lpstr>
      <vt:lpstr>PROCES PŘÍJIMACÍHO ŘÍZENÍ</vt:lpstr>
      <vt:lpstr>PŘIJÍMACÍ ŘÍZENÍ</vt:lpstr>
      <vt:lpstr>DIGITALIZACE PŘIJÍMACÍHO ŘÍZENÍ</vt:lpstr>
      <vt:lpstr>1. ELEKTRONICKY</vt:lpstr>
      <vt:lpstr>2. HYBRIDNĚ</vt:lpstr>
      <vt:lpstr>3. KLASICKY</vt:lpstr>
      <vt:lpstr>PŘIJÍMACÍ ZKOUŠKA</vt:lpstr>
      <vt:lpstr>VYHODNOCENÍ</vt:lpstr>
      <vt:lpstr>ODVOLÁNÍ</vt:lpstr>
      <vt:lpstr>Prezentace aplikace PowerPoint</vt:lpstr>
      <vt:lpstr>Jak to bylo loni…</vt:lpstr>
      <vt:lpstr>Jak to bylo loni…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2023-09-04T08:54:34Z</dcterms:created>
  <dcterms:modified xsi:type="dcterms:W3CDTF">2025-01-21T10:16:45Z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