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88" r:id="rId6"/>
    <p:sldId id="277" r:id="rId7"/>
    <p:sldId id="285" r:id="rId8"/>
    <p:sldId id="295" r:id="rId9"/>
    <p:sldId id="298" r:id="rId10"/>
    <p:sldId id="297" r:id="rId11"/>
    <p:sldId id="300" r:id="rId12"/>
    <p:sldId id="296" r:id="rId13"/>
    <p:sldId id="299" r:id="rId14"/>
    <p:sldId id="292" r:id="rId15"/>
    <p:sldId id="293" r:id="rId16"/>
    <p:sldId id="294" r:id="rId17"/>
    <p:sldId id="289" r:id="rId18"/>
    <p:sldId id="291" r:id="rId19"/>
    <p:sldId id="258" r:id="rId20"/>
    <p:sldId id="301" r:id="rId21"/>
    <p:sldId id="290" r:id="rId22"/>
  </p:sldIdLst>
  <p:sldSz cx="12192000" cy="6858000"/>
  <p:notesSz cx="6858000" cy="9144000"/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Styl s motivem 2 – zvýraznění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408" autoAdjust="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2_2" csCatId="accent2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cs-CZ" noProof="0" dirty="0"/>
            <a:t>KRITÉRIA </a:t>
          </a:r>
        </a:p>
        <a:p>
          <a:pPr rtl="0">
            <a:lnSpc>
              <a:spcPct val="100000"/>
            </a:lnSpc>
            <a:defRPr cap="all"/>
          </a:pPr>
          <a:r>
            <a:rPr lang="cs-CZ" noProof="0" dirty="0"/>
            <a:t>Příjímacího ŘÍZENÍ</a:t>
          </a:r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cs-CZ" noProof="0" dirty="0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cs-CZ" noProof="0" dirty="0"/>
        </a:p>
      </dgm:t>
    </dgm:pt>
    <dgm:pt modelId="{49225C73-1633-42F1-AB3B-7CB183E5F8B8}">
      <dgm:prSet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cs-CZ" noProof="0" dirty="0"/>
            <a:t>PODÁVÁNÍ </a:t>
          </a:r>
        </a:p>
        <a:p>
          <a:pPr rtl="0">
            <a:lnSpc>
              <a:spcPct val="100000"/>
            </a:lnSpc>
            <a:defRPr cap="all"/>
          </a:pPr>
          <a:r>
            <a:rPr lang="cs-CZ" noProof="0" dirty="0"/>
            <a:t>PŘIHLÁŠEK</a:t>
          </a:r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cs-CZ" noProof="0" dirty="0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cs-CZ" noProof="0" dirty="0"/>
        </a:p>
      </dgm:t>
    </dgm:pt>
    <dgm:pt modelId="{1C383F32-22E8-4F62-A3E0-BDC3D5F48992}">
      <dgm:prSet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cs-CZ" noProof="0" dirty="0"/>
            <a:t>PŘÍJÍMACÍ </a:t>
          </a:r>
        </a:p>
        <a:p>
          <a:pPr rtl="0">
            <a:lnSpc>
              <a:spcPct val="100000"/>
            </a:lnSpc>
            <a:defRPr cap="all"/>
          </a:pPr>
          <a:r>
            <a:rPr lang="cs-CZ" noProof="0" dirty="0"/>
            <a:t>ZKOUŠKY</a:t>
          </a:r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cs-CZ" noProof="0" dirty="0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cs-CZ" noProof="0" dirty="0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 custLinFactNeighborX="1522" custLinFactNeighborY="1015"/>
      <dgm:spPr>
        <a:solidFill>
          <a:schemeClr val="accent1"/>
        </a:solidFill>
      </dgm:spPr>
    </dgm:pt>
    <dgm:pt modelId="{7C175B98-93F4-4D7C-BB95-1514AB879CD5}" type="pres">
      <dgm:prSet presAssocID="{40FC4FFE-8987-4A26-B7F4-8A516F18ADAE}" presName="iconRect" presStyleLbl="node1" presStyleIdx="0" presStyleCnt="3" custLinFactNeighborX="2297" custLinFactNeighborY="639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áhy spravedlnosti"/>
        </a:ext>
      </dgm:extLst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>
        <a:solidFill>
          <a:schemeClr val="accent1"/>
        </a:solidFill>
      </dgm:spPr>
    </dgm:pt>
    <dgm:pt modelId="{DB4CA7C4-FCA1-4127-B20A-2A5C031A3CF4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>
        <a:solidFill>
          <a:schemeClr val="accent1"/>
        </a:solidFill>
      </dgm:spPr>
    </dgm:pt>
    <dgm:pt modelId="{39509775-983E-4110-B989-EE2CD6514BE0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lava s ozubenými koly"/>
        </a:ext>
      </dgm:extLst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717367" y="621668"/>
          <a:ext cx="1887187" cy="1887187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115704" y="1073968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85363" y="3077513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2200" kern="1200" noProof="0" dirty="0"/>
            <a:t>KRITÉRIA </a:t>
          </a:r>
        </a:p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2200" kern="1200" noProof="0" dirty="0"/>
            <a:t>Příjímacího ŘÍZENÍ</a:t>
          </a:r>
        </a:p>
      </dsp:txBody>
      <dsp:txXfrm>
        <a:off x="85363" y="3077513"/>
        <a:ext cx="3093750" cy="720000"/>
      </dsp:txXfrm>
    </dsp:sp>
    <dsp:sp modelId="{BCD8CDD9-0C56-4401-ADB1-8B48DAB2C96F}">
      <dsp:nvSpPr>
        <dsp:cNvPr id="0" name=""/>
        <dsp:cNvSpPr/>
      </dsp:nvSpPr>
      <dsp:spPr>
        <a:xfrm>
          <a:off x="4323800" y="602513"/>
          <a:ext cx="1887187" cy="1887187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725988" y="1004700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720519" y="3077513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2200" kern="1200" noProof="0" dirty="0"/>
            <a:t>PODÁVÁNÍ </a:t>
          </a:r>
        </a:p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2200" kern="1200" noProof="0" dirty="0"/>
            <a:t>PŘIHLÁŠEK</a:t>
          </a:r>
        </a:p>
      </dsp:txBody>
      <dsp:txXfrm>
        <a:off x="3720519" y="3077513"/>
        <a:ext cx="3093750" cy="720000"/>
      </dsp:txXfrm>
    </dsp:sp>
    <dsp:sp modelId="{FF93E135-77D6-48A0-8871-9BC93D705D06}">
      <dsp:nvSpPr>
        <dsp:cNvPr id="0" name=""/>
        <dsp:cNvSpPr/>
      </dsp:nvSpPr>
      <dsp:spPr>
        <a:xfrm>
          <a:off x="7958957" y="602513"/>
          <a:ext cx="1887187" cy="1887187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361144" y="1004700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355675" y="3077513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2200" kern="1200" noProof="0" dirty="0"/>
            <a:t>PŘÍJÍMACÍ </a:t>
          </a:r>
        </a:p>
        <a:p>
          <a:pPr marL="0" lvl="0" indent="0" algn="ctr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2200" kern="1200" noProof="0" dirty="0"/>
            <a:t>ZKOUŠKY</a:t>
          </a:r>
        </a:p>
      </dsp:txBody>
      <dsp:txXfrm>
        <a:off x="7355675" y="3077513"/>
        <a:ext cx="3093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kona pro kruhový seznam s popiskem"/>
  <dgm:desc val="Umožňuje zobrazení nesekvenčních nebo seskupených bloků informací doprovázených souvisejícími vizuály. Nejvíce se hodí pro ikony nebo malé obrázky s krátkými textovými titulky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F0B3252-6EA7-42D9-AAED-91EEC2B6A311}" type="datetime1">
              <a:rPr lang="cs-CZ" smtClean="0"/>
              <a:t>07.09.2026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B53ADFC-ABB8-401A-BB24-33FDAFEDCEB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3249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56DA2-773A-4AC1-B40B-F640A44E51E8}" type="datetime1">
              <a:rPr lang="cs-CZ" smtClean="0"/>
              <a:pPr/>
              <a:t>07.09.2026</a:t>
            </a:fld>
            <a:endParaRPr lang="cs-CZ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725628-3A68-42F4-BA86-981817953149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64925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9257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984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á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cs-CZ" noProof="0"/>
              <a:t>Kliknutím můžete upravit styl předlohy.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76A5465A-B1FE-4D10-8E2E-12E4FACE545D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  <p:cxnSp>
        <p:nvCxnSpPr>
          <p:cNvPr id="8" name="Přímá spojnice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F15E39-0F2C-4647-8FCF-1995B7F4DF78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á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0" spc="200" baseline="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F4F870-D27D-4401-B8A5-C167A93E7830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  <p:cxnSp>
        <p:nvCxnSpPr>
          <p:cNvPr id="8" name="Přímá spojnice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6095B8-11EA-421F-966B-547B4D37D5D6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 noProof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9CDA79-6A59-4F5C-A3CA-461E93A0DD6D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BC0E99-7BD9-4672-8B9D-3878EA795850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D04737-7DBC-4D71-B9AA-0363B2374C14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1818ED-32CB-4648-A2D5-90F68C18BE5E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9A9F4C-2151-427E-9DCB-D88B37F434F6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67E5644-1E61-4311-A31E-84CB9C7AA8A9}" type="slidenum">
              <a:rPr lang="cs-CZ" noProof="0" smtClean="0"/>
              <a:t>‹#›</a:t>
            </a:fld>
            <a:endParaRPr lang="cs-CZ" noProof="0" dirty="0"/>
          </a:p>
        </p:txBody>
      </p:sp>
      <p:cxnSp>
        <p:nvCxnSpPr>
          <p:cNvPr id="8" name="Přímá spojnice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A0F179-20D5-40DE-8D2A-5A21AA776BBA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cs-CZ" noProof="0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D82126-8CE3-413A-B2FB-F3B45F4EABB9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cs-CZ" noProof="0" smtClean="0"/>
              <a:t>‹#›</a:t>
            </a:fld>
            <a:endParaRPr lang="cs-CZ" noProof="0" dirty="0"/>
          </a:p>
        </p:txBody>
      </p:sp>
      <p:cxnSp>
        <p:nvCxnSpPr>
          <p:cNvPr id="7" name="Přímá spojnice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s-CZ" noProof="0" dirty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71650906-2103-4445-A61B-40C230A96C5C}" type="datetime1">
              <a:rPr lang="cs-CZ" noProof="0" smtClean="0"/>
              <a:t>07.09.2026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cxnSp>
        <p:nvCxnSpPr>
          <p:cNvPr id="7" name="Přímá spojnice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ipsy.gov.cz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niprijimacky.cz/cerma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44" b="-1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21" name="Obdélník 2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9349" y="3429000"/>
            <a:ext cx="7501651" cy="1090938"/>
          </a:xfrm>
        </p:spPr>
        <p:txBody>
          <a:bodyPr rtlCol="0" anchor="b">
            <a:normAutofit/>
          </a:bodyPr>
          <a:lstStyle/>
          <a:p>
            <a:pPr algn="l"/>
            <a:r>
              <a:rPr lang="cs-CZ" dirty="0">
                <a:solidFill>
                  <a:srgbClr val="FFFFFF"/>
                </a:solidFill>
              </a:rPr>
              <a:t>INFORMACE K Přijímacímu řízení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349" y="4779313"/>
            <a:ext cx="7501650" cy="514816"/>
          </a:xfrm>
        </p:spPr>
        <p:txBody>
          <a:bodyPr rtlCol="0" anchor="t">
            <a:normAutofit/>
          </a:bodyPr>
          <a:lstStyle/>
          <a:p>
            <a:pPr rtl="0"/>
            <a:r>
              <a:rPr lang="cs-CZ" dirty="0">
                <a:solidFill>
                  <a:srgbClr val="FFFFFF"/>
                </a:solidFill>
              </a:rPr>
              <a:t>na střední školy</a:t>
            </a:r>
          </a:p>
        </p:txBody>
      </p: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09349" y="4666480"/>
            <a:ext cx="6832499" cy="0"/>
          </a:xfrm>
          <a:prstGeom prst="line">
            <a:avLst/>
          </a:prstGeom>
          <a:ln w="22225">
            <a:solidFill>
              <a:srgbClr val="4AC4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25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61A7B4-3495-42B9-8D1A-17A7C7DF8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Školní poradenské pracoviště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6B1E69A-52E2-4F5E-A23D-7A1248B1C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Výchovná a kariérní poradkyně: Mgr. Alena Hronová</a:t>
            </a:r>
          </a:p>
          <a:p>
            <a:r>
              <a:rPr lang="cs-CZ" dirty="0"/>
              <a:t>Metodička prevence: Mgr. Martina Kosová</a:t>
            </a:r>
          </a:p>
          <a:p>
            <a:r>
              <a:rPr lang="cs-CZ" dirty="0"/>
              <a:t>Školní psycholožka: Mgr. Aneta </a:t>
            </a:r>
            <a:r>
              <a:rPr lang="cs-CZ" dirty="0" err="1"/>
              <a:t>Lingová</a:t>
            </a:r>
            <a:r>
              <a:rPr lang="cs-CZ" dirty="0"/>
              <a:t>, Mgr. Marie </a:t>
            </a:r>
            <a:r>
              <a:rPr lang="cs-CZ" dirty="0" err="1"/>
              <a:t>Bellofattová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589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7" y="549274"/>
            <a:ext cx="9720072" cy="1499616"/>
          </a:xfrm>
        </p:spPr>
        <p:txBody>
          <a:bodyPr rtlCol="0">
            <a:normAutofit/>
          </a:bodyPr>
          <a:lstStyle/>
          <a:p>
            <a:r>
              <a:rPr lang="cs-CZ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 PŘÍJIMACÍHO ŘÍZENÍ</a:t>
            </a:r>
          </a:p>
        </p:txBody>
      </p:sp>
      <p:graphicFrame>
        <p:nvGraphicFramePr>
          <p:cNvPr id="5" name="Zástupný symbol pro obsah 2" descr="Zástupný symbol obrázku SmartArt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31099"/>
              </p:ext>
            </p:extLst>
          </p:nvPr>
        </p:nvGraphicFramePr>
        <p:xfrm>
          <a:off x="1023937" y="1908699"/>
          <a:ext cx="10534789" cy="4400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Šipka: doprava 5">
            <a:extLst>
              <a:ext uri="{FF2B5EF4-FFF2-40B4-BE49-F238E27FC236}">
                <a16:creationId xmlns:a16="http://schemas.microsoft.com/office/drawing/2014/main" id="{0E1A0225-FA28-439A-AFB5-8B0B34FFE066}"/>
              </a:ext>
            </a:extLst>
          </p:cNvPr>
          <p:cNvSpPr/>
          <p:nvPr/>
        </p:nvSpPr>
        <p:spPr>
          <a:xfrm>
            <a:off x="3861786" y="3053920"/>
            <a:ext cx="1340528" cy="1012054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99983B1F-A71E-47B6-9039-68ED8F67936A}"/>
              </a:ext>
            </a:extLst>
          </p:cNvPr>
          <p:cNvSpPr/>
          <p:nvPr/>
        </p:nvSpPr>
        <p:spPr>
          <a:xfrm>
            <a:off x="7520865" y="3019888"/>
            <a:ext cx="1340528" cy="1012054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174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E814B-8D60-4927-A3A2-34D59E4E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71509"/>
            <a:ext cx="4977838" cy="1737360"/>
          </a:xfrm>
        </p:spPr>
        <p:txBody>
          <a:bodyPr/>
          <a:lstStyle/>
          <a:p>
            <a:r>
              <a:rPr lang="cs-CZ" sz="5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Hlavní problematika 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941522B-4837-4936-9518-091D493D9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2208868"/>
            <a:ext cx="9066568" cy="3734732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/>
              <a:t>dobře a včas zvážit možnosti a schopnosti žáka/dítěte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/>
              <a:t>vybrat obor/školu nebo lépe obory/školy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 err="1"/>
              <a:t>prioritizace</a:t>
            </a:r>
            <a:r>
              <a:rPr lang="cs-CZ" sz="2000" dirty="0"/>
              <a:t> škol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sz="20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6AAE335-3E9E-42DA-9DE1-C7605509137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97060" y="363983"/>
            <a:ext cx="13236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89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5F92FC-B8DB-483D-909F-C3458090A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klíčové termíny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661DF10-B0EE-44A6-845D-E31C332E7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40264"/>
            <a:ext cx="9720073" cy="4669096"/>
          </a:xfrm>
        </p:spPr>
        <p:txBody>
          <a:bodyPr>
            <a:normAutofit/>
          </a:bodyPr>
          <a:lstStyle/>
          <a:p>
            <a:r>
              <a:rPr lang="cs-CZ" dirty="0"/>
              <a:t>Podmínky pro přijetí (školy si stanovují samy):</a:t>
            </a:r>
          </a:p>
          <a:p>
            <a:r>
              <a:rPr lang="cs-CZ" dirty="0"/>
              <a:t>do 31.1 .2027</a:t>
            </a:r>
          </a:p>
          <a:p>
            <a:endParaRPr lang="cs-CZ" dirty="0"/>
          </a:p>
          <a:p>
            <a:r>
              <a:rPr lang="cs-CZ" dirty="0"/>
              <a:t>Termíny pro podání přihlášky na střední školu 2027</a:t>
            </a:r>
          </a:p>
          <a:p>
            <a:r>
              <a:rPr lang="cs-CZ" b="1" dirty="0"/>
              <a:t>od 1. do 22. února 2027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2030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0EC404-D638-4D96-B78A-BC04E532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důležité  - přihláška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0FB7862-41CD-4F04-A892-392F6FC55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Termín: </a:t>
            </a:r>
            <a:r>
              <a:rPr lang="cs-CZ" b="1" dirty="0"/>
              <a:t>1. – 22. února 2027</a:t>
            </a:r>
            <a:r>
              <a:rPr lang="cs-CZ" dirty="0"/>
              <a:t>. Přihlášku lze podat pouze dvěma způsoby:</a:t>
            </a:r>
          </a:p>
          <a:p>
            <a:r>
              <a:rPr lang="cs-CZ" b="1" dirty="0"/>
              <a:t>Proč 22. února, a ne 20.?</a:t>
            </a:r>
            <a:r>
              <a:rPr lang="cs-CZ" dirty="0"/>
              <a:t> Lhůta podle zákona končí 20. února, jenže ten v roce 2027 vychází na sobotu — konec lhůty se proto posouvá na nejbližší pracovní den, tedy na pondělí 22. února. </a:t>
            </a:r>
          </a:p>
          <a:p>
            <a:endParaRPr lang="cs-CZ" dirty="0"/>
          </a:p>
          <a:p>
            <a:r>
              <a:rPr lang="cs-CZ" b="1" dirty="0"/>
              <a:t>Elektronicky</a:t>
            </a:r>
            <a:r>
              <a:rPr lang="cs-CZ" dirty="0"/>
              <a:t> přes systém </a:t>
            </a:r>
            <a:r>
              <a:rPr lang="cs-CZ" dirty="0" err="1"/>
              <a:t>DiPSy</a:t>
            </a:r>
            <a:r>
              <a:rPr lang="cs-CZ" dirty="0"/>
              <a:t> (</a:t>
            </a:r>
            <a:r>
              <a:rPr lang="cs-CZ" dirty="0">
                <a:hlinkClick r:id="rId2"/>
              </a:rPr>
              <a:t>dipsy.gov.cz</a:t>
            </a:r>
            <a:r>
              <a:rPr lang="cs-CZ" dirty="0"/>
              <a:t>) s ověřením přes Identitu občana — </a:t>
            </a:r>
            <a:r>
              <a:rPr lang="cs-CZ" dirty="0" err="1"/>
              <a:t>eObčanka</a:t>
            </a:r>
            <a:r>
              <a:rPr lang="cs-CZ" dirty="0"/>
              <a:t>, bankovní identita nebo datová schránka.</a:t>
            </a:r>
          </a:p>
          <a:p>
            <a:r>
              <a:rPr lang="cs-CZ" b="1" dirty="0"/>
              <a:t>Papírově</a:t>
            </a:r>
            <a:r>
              <a:rPr lang="cs-CZ" dirty="0"/>
              <a:t> na oficiálním tiskopisu, doručeném na každou vybranou školu zvlášť.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030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0DF5F7-75CE-4E46-8B60-3E880359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Důležité - přihláška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7996121-991C-4EB9-B11F-9D370F39B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Pořadí škol je vaše priorita a je závazné.</a:t>
            </a:r>
            <a:r>
              <a:rPr lang="cs-CZ" dirty="0"/>
              <a:t> </a:t>
            </a:r>
          </a:p>
          <a:p>
            <a:r>
              <a:rPr lang="cs-CZ" dirty="0"/>
              <a:t>Systém přiřazuje uchazeče automaticky: projde-li vaše dítě u více škol, dostane tu, kterou uvedlo výš. Na první místo proto patří škola, kterou chce vaše dítě nejvíc — ne ta, kde má podle vás největší šanci. Taktizování s pořadím se nevyplácí a po podání už ho nelze měnit.</a:t>
            </a:r>
          </a:p>
          <a:p>
            <a:endParaRPr lang="cs-CZ" dirty="0"/>
          </a:p>
          <a:p>
            <a:r>
              <a:rPr lang="cs-CZ" b="1" dirty="0"/>
              <a:t>Na kolik škol se lze hlásit</a:t>
            </a:r>
            <a:endParaRPr lang="cs-CZ" dirty="0"/>
          </a:p>
          <a:p>
            <a:r>
              <a:rPr lang="cs-CZ" b="1" dirty="0"/>
              <a:t>Obory bez talentové zkoušky:</a:t>
            </a:r>
            <a:r>
              <a:rPr lang="cs-CZ" dirty="0"/>
              <a:t> maximálně 3 přihlášky</a:t>
            </a:r>
          </a:p>
          <a:p>
            <a:r>
              <a:rPr lang="cs-CZ" b="1" dirty="0"/>
              <a:t>Obory s talentovou zkouškou:</a:t>
            </a:r>
            <a:r>
              <a:rPr lang="cs-CZ" dirty="0"/>
              <a:t> maximálně 2 přihlášky</a:t>
            </a:r>
          </a:p>
          <a:p>
            <a:r>
              <a:rPr lang="cs-CZ" dirty="0"/>
              <a:t>Celkem tedy až </a:t>
            </a:r>
            <a:r>
              <a:rPr lang="cs-CZ" b="1" dirty="0"/>
              <a:t>5 přihlášek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175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F55547-3D36-4AF3-9C92-1815435F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Klíčové termíny - přijímačky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B4D7D86-2B12-4268-83AC-69672E028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Termíny konání 1. kola státních přijímaček na SŠ 2027</a:t>
            </a:r>
          </a:p>
          <a:p>
            <a:r>
              <a:rPr lang="cs-CZ" dirty="0"/>
              <a:t>Čtyřleté obory (deváťáci) a obory nástavbového studia (každý uchazeč obdrží nejméně 14 dní před konáním zkoušek </a:t>
            </a:r>
            <a:r>
              <a:rPr lang="cs-CZ" b="1" dirty="0"/>
              <a:t>pozvánku k přijímací zkoušce</a:t>
            </a:r>
            <a:r>
              <a:rPr lang="cs-CZ" dirty="0"/>
              <a:t>, ve které bude uvedeno přesné místo a čas konání zkoušky).</a:t>
            </a:r>
          </a:p>
          <a:p>
            <a:r>
              <a:rPr lang="cs-CZ" b="1" dirty="0"/>
              <a:t>12. a 13. dubna 2027</a:t>
            </a:r>
          </a:p>
          <a:p>
            <a:endParaRPr lang="cs-CZ" b="1" dirty="0"/>
          </a:p>
          <a:p>
            <a:r>
              <a:rPr lang="cs-CZ" dirty="0"/>
              <a:t>Termíny školních a talentových přijímacích zkoušek</a:t>
            </a:r>
          </a:p>
          <a:p>
            <a:r>
              <a:rPr lang="cs-CZ" b="1" dirty="0"/>
              <a:t>od 15. března do 23. dubna 2027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6650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1FF196-DBD7-4745-8629-E03EC782E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klíčové termíny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9854BF-2951-4230-940E-486CA529B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Termín zveřejnění výsledků státních přijímaček na SŠ</a:t>
            </a:r>
          </a:p>
          <a:p>
            <a:r>
              <a:rPr lang="cs-CZ" b="1" dirty="0"/>
              <a:t>do 6. května 2027</a:t>
            </a:r>
          </a:p>
          <a:p>
            <a:endParaRPr lang="cs-CZ" dirty="0"/>
          </a:p>
          <a:p>
            <a:r>
              <a:rPr lang="cs-CZ" dirty="0"/>
              <a:t>Pokud se nemůžete z vážných důvodů zúčastnit </a:t>
            </a:r>
            <a:r>
              <a:rPr lang="cs-CZ" dirty="0" err="1">
                <a:hlinkClick r:id="rId2"/>
              </a:rPr>
              <a:t>Cermat</a:t>
            </a:r>
            <a:r>
              <a:rPr lang="cs-CZ" dirty="0">
                <a:hlinkClick r:id="rId2"/>
              </a:rPr>
              <a:t> přijímacích zkoušek</a:t>
            </a:r>
            <a:r>
              <a:rPr lang="cs-CZ" dirty="0"/>
              <a:t> v řádném termínu (např. z důvodu nemoci), můžete požádat o </a:t>
            </a:r>
            <a:r>
              <a:rPr lang="cs-CZ" b="1" dirty="0"/>
              <a:t>náhradní termín</a:t>
            </a:r>
            <a:r>
              <a:rPr lang="cs-CZ" dirty="0"/>
              <a:t>. </a:t>
            </a:r>
          </a:p>
          <a:p>
            <a:r>
              <a:rPr lang="cs-CZ" b="1" dirty="0"/>
              <a:t>Náhradní termíny pro čtyřleté obory: 29. a 30. dubna 2027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476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9F75C-0FC5-4355-9CCB-B8F43EBF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Termíny přijímaček 2027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80FFCDE-EACF-4397-B59C-B4AEA5EBD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43578"/>
            <a:ext cx="9720073" cy="4065781"/>
          </a:xfrm>
        </p:spPr>
        <p:txBody>
          <a:bodyPr>
            <a:normAutofit fontScale="85000" lnSpcReduction="20000"/>
          </a:bodyPr>
          <a:lstStyle/>
          <a:p>
            <a:r>
              <a:rPr lang="cs-CZ" b="1" dirty="0"/>
              <a:t>První kolo</a:t>
            </a:r>
            <a:endParaRPr lang="cs-CZ" dirty="0"/>
          </a:p>
          <a:p>
            <a:r>
              <a:rPr lang="cs-CZ" dirty="0"/>
              <a:t>Ředitelé zveřejňují kritéria přijímacího řízení: </a:t>
            </a:r>
            <a:r>
              <a:rPr lang="cs-CZ" b="1" dirty="0"/>
              <a:t>do 31. ledna 2027</a:t>
            </a:r>
            <a:endParaRPr lang="cs-CZ" dirty="0"/>
          </a:p>
          <a:p>
            <a:r>
              <a:rPr lang="cs-CZ" dirty="0"/>
              <a:t>Podání přihlášky: </a:t>
            </a:r>
            <a:r>
              <a:rPr lang="cs-CZ" b="1" dirty="0"/>
              <a:t>1. – 22. února 2027</a:t>
            </a:r>
            <a:endParaRPr lang="cs-CZ" dirty="0"/>
          </a:p>
          <a:p>
            <a:r>
              <a:rPr lang="cs-CZ" dirty="0"/>
              <a:t>JPZ, řádný termín — </a:t>
            </a:r>
            <a:r>
              <a:rPr lang="cs-CZ" b="1" dirty="0"/>
              <a:t>čtyřleté obory a nástavbové studium: pondělí 12. a úterý 13. dubna 2027</a:t>
            </a:r>
            <a:endParaRPr lang="cs-CZ" dirty="0"/>
          </a:p>
          <a:p>
            <a:r>
              <a:rPr lang="cs-CZ" dirty="0"/>
              <a:t>JPZ, řádný termín — </a:t>
            </a:r>
            <a:r>
              <a:rPr lang="cs-CZ" b="1" dirty="0"/>
              <a:t>šesti- a osmiletá gymnázia: středa 14. a čtvrtek 15. dubna 2027</a:t>
            </a:r>
            <a:endParaRPr lang="cs-CZ" dirty="0"/>
          </a:p>
          <a:p>
            <a:r>
              <a:rPr lang="cs-CZ" dirty="0"/>
              <a:t>JPZ, náhradní termín pro všechny obory: čtvrtek 29. a pátek 30. dubna 2027</a:t>
            </a:r>
          </a:p>
          <a:p>
            <a:r>
              <a:rPr lang="cs-CZ" dirty="0"/>
              <a:t>Školní a talentové zkoušky, řádný termín: 15. března – 23. dubna 2027</a:t>
            </a:r>
          </a:p>
          <a:p>
            <a:r>
              <a:rPr lang="cs-CZ" dirty="0"/>
              <a:t>Školní a talentové zkoušky, náhradní termín: 26. dubna – 5. května 2027</a:t>
            </a:r>
          </a:p>
          <a:p>
            <a:r>
              <a:rPr lang="cs-CZ" dirty="0"/>
              <a:t>Zveřejnění výsledků: </a:t>
            </a:r>
            <a:r>
              <a:rPr lang="cs-CZ" b="1" dirty="0"/>
              <a:t>14. května 2027 (6. května)</a:t>
            </a:r>
            <a:endParaRPr lang="cs-CZ" dirty="0"/>
          </a:p>
          <a:p>
            <a:r>
              <a:rPr lang="cs-CZ" dirty="0"/>
              <a:t>Náhradní termín školní části začíná až 26. dubna ze stejného důvodu jako u přihlášek — 24. duben je sobota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0310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150763-0D1B-4463-9887-F018AF296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to bylo loni…</a:t>
            </a:r>
          </a:p>
        </p:txBody>
      </p:sp>
      <p:graphicFrame>
        <p:nvGraphicFramePr>
          <p:cNvPr id="5" name="Zástupný symbol pro obsah 4">
            <a:extLst>
              <a:ext uri="{FF2B5EF4-FFF2-40B4-BE49-F238E27FC236}">
                <a16:creationId xmlns:a16="http://schemas.microsoft.com/office/drawing/2014/main" id="{DB29D453-9AEF-4F6E-B0B1-A07495F4EF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026829"/>
              </p:ext>
            </p:extLst>
          </p:nvPr>
        </p:nvGraphicFramePr>
        <p:xfrm>
          <a:off x="1216058" y="2208869"/>
          <a:ext cx="10213938" cy="1536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1730">
                  <a:extLst>
                    <a:ext uri="{9D8B030D-6E8A-4147-A177-3AD203B41FA5}">
                      <a16:colId xmlns:a16="http://schemas.microsoft.com/office/drawing/2014/main" val="2850783602"/>
                    </a:ext>
                  </a:extLst>
                </a:gridCol>
                <a:gridCol w="1570420">
                  <a:extLst>
                    <a:ext uri="{9D8B030D-6E8A-4147-A177-3AD203B41FA5}">
                      <a16:colId xmlns:a16="http://schemas.microsoft.com/office/drawing/2014/main" val="3954634881"/>
                    </a:ext>
                  </a:extLst>
                </a:gridCol>
                <a:gridCol w="1136056">
                  <a:extLst>
                    <a:ext uri="{9D8B030D-6E8A-4147-A177-3AD203B41FA5}">
                      <a16:colId xmlns:a16="http://schemas.microsoft.com/office/drawing/2014/main" val="691150842"/>
                    </a:ext>
                  </a:extLst>
                </a:gridCol>
                <a:gridCol w="1871561">
                  <a:extLst>
                    <a:ext uri="{9D8B030D-6E8A-4147-A177-3AD203B41FA5}">
                      <a16:colId xmlns:a16="http://schemas.microsoft.com/office/drawing/2014/main" val="1338485840"/>
                    </a:ext>
                  </a:extLst>
                </a:gridCol>
                <a:gridCol w="1258339">
                  <a:extLst>
                    <a:ext uri="{9D8B030D-6E8A-4147-A177-3AD203B41FA5}">
                      <a16:colId xmlns:a16="http://schemas.microsoft.com/office/drawing/2014/main" val="2203308606"/>
                    </a:ext>
                  </a:extLst>
                </a:gridCol>
                <a:gridCol w="1537423">
                  <a:extLst>
                    <a:ext uri="{9D8B030D-6E8A-4147-A177-3AD203B41FA5}">
                      <a16:colId xmlns:a16="http://schemas.microsoft.com/office/drawing/2014/main" val="1064518113"/>
                    </a:ext>
                  </a:extLst>
                </a:gridCol>
                <a:gridCol w="1538409">
                  <a:extLst>
                    <a:ext uri="{9D8B030D-6E8A-4147-A177-3AD203B41FA5}">
                      <a16:colId xmlns:a16="http://schemas.microsoft.com/office/drawing/2014/main" val="2158569705"/>
                    </a:ext>
                  </a:extLst>
                </a:gridCol>
              </a:tblGrid>
              <a:tr h="32918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 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19050"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Gymnázium 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42875"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Lyceum</a:t>
                      </a:r>
                    </a:p>
                    <a:p>
                      <a:pPr marL="142875"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 SPŠ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33985"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SOŠ a učební obory s maturitou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33985"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Učební obory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033513"/>
                  </a:ext>
                </a:extLst>
              </a:tr>
              <a:tr h="49378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8275" marR="55245" indent="104775" algn="ctr">
                        <a:spcBef>
                          <a:spcPts val="270"/>
                        </a:spcBef>
                        <a:spcAft>
                          <a:spcPts val="210"/>
                        </a:spcAft>
                      </a:pPr>
                      <a:r>
                        <a:rPr lang="cs-CZ" sz="1200">
                          <a:effectLst/>
                        </a:rPr>
                        <a:t>8leté studium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6leté studium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4leté studium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95651"/>
                  </a:ext>
                </a:extLst>
              </a:tr>
              <a:tr h="493784">
                <a:tc>
                  <a:txBody>
                    <a:bodyPr/>
                    <a:lstStyle/>
                    <a:p>
                      <a:pPr algn="ctr">
                        <a:spcBef>
                          <a:spcPts val="860"/>
                        </a:spcBef>
                        <a:spcAft>
                          <a:spcPts val="665"/>
                        </a:spcAft>
                      </a:pPr>
                      <a:r>
                        <a:rPr lang="cs-CZ" sz="1200">
                          <a:effectLst/>
                        </a:rPr>
                        <a:t>Počty přijatých žáků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860"/>
                        </a:spcBef>
                        <a:spcAft>
                          <a:spcPts val="665"/>
                        </a:spcAft>
                      </a:pPr>
                      <a:r>
                        <a:rPr lang="cs-CZ" sz="1200">
                          <a:effectLst/>
                        </a:rPr>
                        <a:t>11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860"/>
                        </a:spcBef>
                        <a:spcAft>
                          <a:spcPts val="665"/>
                        </a:spcAft>
                      </a:pPr>
                      <a:r>
                        <a:rPr lang="cs-CZ" sz="1200">
                          <a:effectLst/>
                        </a:rPr>
                        <a:t>6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860"/>
                        </a:spcBef>
                        <a:spcAft>
                          <a:spcPts val="665"/>
                        </a:spcAft>
                      </a:pPr>
                      <a:r>
                        <a:rPr lang="cs-CZ" sz="1200" dirty="0">
                          <a:effectLst/>
                        </a:rPr>
                        <a:t>5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860"/>
                        </a:spcBef>
                        <a:spcAft>
                          <a:spcPts val="665"/>
                        </a:spcAft>
                      </a:pPr>
                      <a:r>
                        <a:rPr lang="cs-CZ" sz="1200" dirty="0">
                          <a:effectLst/>
                        </a:rPr>
                        <a:t>22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860"/>
                        </a:spcBef>
                        <a:spcAft>
                          <a:spcPts val="665"/>
                        </a:spcAft>
                      </a:pPr>
                      <a:r>
                        <a:rPr lang="cs-CZ" sz="1200">
                          <a:effectLst/>
                        </a:rPr>
                        <a:t>27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860"/>
                        </a:spcBef>
                        <a:spcAft>
                          <a:spcPts val="665"/>
                        </a:spcAft>
                      </a:pPr>
                      <a:r>
                        <a:rPr lang="cs-CZ" sz="1200" dirty="0">
                          <a:effectLst/>
                        </a:rPr>
                        <a:t>12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1212872"/>
                  </a:ext>
                </a:extLst>
              </a:tr>
            </a:tbl>
          </a:graphicData>
        </a:graphic>
      </p:graphicFrame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2FACF8D-015B-443B-B03C-55961DCBD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7" y="4282438"/>
            <a:ext cx="9960011" cy="1737361"/>
          </a:xfrm>
        </p:spPr>
        <p:txBody>
          <a:bodyPr/>
          <a:lstStyle/>
          <a:p>
            <a:pPr lvl="0" indent="1047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81125" algn="l"/>
              </a:tabLst>
            </a:pPr>
            <a:r>
              <a:rPr lang="cs-CZ" altLang="cs-CZ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Úspěšnost našich žáků v přijímacím řízení pro školní rok 2026 – 2027</a:t>
            </a:r>
            <a:endParaRPr lang="cs-CZ" altLang="cs-CZ" sz="700" dirty="0"/>
          </a:p>
          <a:p>
            <a:pPr lvl="0" indent="1047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81125" algn="l"/>
              </a:tabLst>
            </a:pPr>
            <a:r>
              <a:rPr lang="cs-CZ" altLang="cs-CZ" sz="11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cs-CZ" altLang="cs-CZ" sz="700" dirty="0">
              <a:latin typeface="Arial" panose="020B0604020202020204" pitchFamily="34" charset="0"/>
            </a:endParaRPr>
          </a:p>
          <a:p>
            <a:pPr lvl="0" indent="1047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81125" algn="l"/>
              </a:tabLst>
            </a:pPr>
            <a:r>
              <a:rPr lang="cs-CZ" altLang="cs-CZ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Pozn.: </a:t>
            </a:r>
            <a:endParaRPr lang="cs-CZ" altLang="cs-CZ" sz="1050" dirty="0"/>
          </a:p>
          <a:p>
            <a:pPr lvl="0" indent="1047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81125" algn="l"/>
              </a:tabLst>
            </a:pPr>
            <a:r>
              <a:rPr lang="cs-CZ" altLang="cs-CZ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Vlivem digitalizace celého přijímacího procesu jsou informace naší školy v oblasti zejména 8letých </a:t>
            </a:r>
          </a:p>
          <a:p>
            <a:pPr lvl="0" indent="1047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81125" algn="l"/>
              </a:tabLst>
            </a:pPr>
            <a:r>
              <a:rPr lang="cs-CZ" altLang="cs-CZ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6letých gymnázií omezené, resp. závislé na ochotě a sdílnosti zákonných zástupců.  </a:t>
            </a:r>
          </a:p>
          <a:p>
            <a:pPr lvl="0" indent="1047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81125" algn="l"/>
              </a:tabLst>
            </a:pPr>
            <a:endParaRPr lang="cs-CZ" alt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1047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81125" algn="l"/>
              </a:tabLst>
            </a:pPr>
            <a:endParaRPr lang="cs-CZ" altLang="cs-CZ" sz="1050" dirty="0"/>
          </a:p>
          <a:p>
            <a:endParaRPr lang="cs-CZ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D9222AD-841A-4F37-839B-A70CF0C6D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978067"/>
            <a:ext cx="367408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04775"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811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04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1125" algn="l"/>
              </a:tabLst>
            </a:pPr>
            <a:r>
              <a:rPr kumimoji="0" lang="cs-CZ" altLang="cs-CZ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kumimoji="0" lang="cs-CZ" altLang="cs-CZ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04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1125" algn="l"/>
              </a:tabLst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113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271AAF-9DA1-4427-8539-F9AE917A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9. ročník</a:t>
            </a:r>
          </a:p>
        </p:txBody>
      </p:sp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BBB146FB-2AB4-40D7-8F34-EA03D0F95D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305755"/>
              </p:ext>
            </p:extLst>
          </p:nvPr>
        </p:nvGraphicFramePr>
        <p:xfrm>
          <a:off x="4034672" y="1776412"/>
          <a:ext cx="6864309" cy="4530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3291">
                  <a:extLst>
                    <a:ext uri="{9D8B030D-6E8A-4147-A177-3AD203B41FA5}">
                      <a16:colId xmlns:a16="http://schemas.microsoft.com/office/drawing/2014/main" val="2086527451"/>
                    </a:ext>
                  </a:extLst>
                </a:gridCol>
                <a:gridCol w="1277124">
                  <a:extLst>
                    <a:ext uri="{9D8B030D-6E8A-4147-A177-3AD203B41FA5}">
                      <a16:colId xmlns:a16="http://schemas.microsoft.com/office/drawing/2014/main" val="966708879"/>
                    </a:ext>
                  </a:extLst>
                </a:gridCol>
                <a:gridCol w="1351483">
                  <a:extLst>
                    <a:ext uri="{9D8B030D-6E8A-4147-A177-3AD203B41FA5}">
                      <a16:colId xmlns:a16="http://schemas.microsoft.com/office/drawing/2014/main" val="2763429705"/>
                    </a:ext>
                  </a:extLst>
                </a:gridCol>
                <a:gridCol w="1062411">
                  <a:extLst>
                    <a:ext uri="{9D8B030D-6E8A-4147-A177-3AD203B41FA5}">
                      <a16:colId xmlns:a16="http://schemas.microsoft.com/office/drawing/2014/main" val="859032232"/>
                    </a:ext>
                  </a:extLst>
                </a:gridCol>
              </a:tblGrid>
              <a:tr h="1016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b="1" dirty="0">
                          <a:solidFill>
                            <a:schemeClr val="tx1"/>
                          </a:solidFill>
                          <a:effectLst/>
                        </a:rPr>
                        <a:t>9. ABC</a:t>
                      </a:r>
                      <a:endParaRPr lang="cs-CZ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</a:rPr>
                        <a:t>Počty přijatých žáků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</a:rPr>
                        <a:t>v 1. kole</a:t>
                      </a:r>
                      <a:endParaRPr lang="cs-CZ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</a:rPr>
                        <a:t>Počty přijatých žáků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</a:rPr>
                        <a:t>v 2. kole</a:t>
                      </a:r>
                      <a:endParaRPr lang="cs-CZ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</a:rPr>
                        <a:t>CELKEM</a:t>
                      </a:r>
                      <a:endParaRPr lang="cs-CZ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44270241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effectLst/>
                        </a:rPr>
                        <a:t>Gymnázia</a:t>
                      </a:r>
                      <a:endParaRPr lang="cs-CZ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5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5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1539061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effectLst/>
                        </a:rPr>
                        <a:t>Umělecké školy</a:t>
                      </a:r>
                      <a:endParaRPr lang="cs-CZ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1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1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56120410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effectLst/>
                        </a:rPr>
                        <a:t>Čtyřleté studijní obory*</a:t>
                      </a:r>
                      <a:endParaRPr lang="cs-CZ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21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 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21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9117169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effectLst/>
                        </a:rPr>
                        <a:t>SOŠ, SIŠ**</a:t>
                      </a:r>
                      <a:endParaRPr lang="cs-CZ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23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4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27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03727880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chemeClr val="tx1"/>
                          </a:solidFill>
                          <a:effectLst/>
                        </a:rPr>
                        <a:t>Tříleté učební obory</a:t>
                      </a:r>
                      <a:endParaRPr lang="cs-CZ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7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5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12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71319463"/>
                  </a:ext>
                </a:extLst>
              </a:tr>
              <a:tr h="8357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  <a:effectLst/>
                        </a:rPr>
                        <a:t>Celkem žáků 9. ABC</a:t>
                      </a:r>
                      <a:endParaRPr lang="cs-CZ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57</a:t>
                      </a:r>
                      <a:endParaRPr lang="cs-CZ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9</a:t>
                      </a:r>
                      <a:endParaRPr lang="cs-CZ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66</a:t>
                      </a:r>
                      <a:endParaRPr lang="cs-CZ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06572522"/>
                  </a:ext>
                </a:extLst>
              </a:tr>
            </a:tbl>
          </a:graphicData>
        </a:graphic>
      </p:graphicFrame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52F566E-6FB5-47AB-AEC0-B1BABFB06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2473216" cy="3762294"/>
          </a:xfrm>
        </p:spPr>
        <p:txBody>
          <a:bodyPr/>
          <a:lstStyle/>
          <a:p>
            <a:r>
              <a:rPr lang="cs-CZ" dirty="0"/>
              <a:t>* obchodní akademie, zdravotnické školy, pedagogické školy, průmyslové školy </a:t>
            </a:r>
          </a:p>
          <a:p>
            <a:r>
              <a:rPr lang="cs-CZ" dirty="0"/>
              <a:t>** střední odborné školy, střední integrované školy – obory ukončené maturitní zkouškou, soukromé střední školy</a:t>
            </a:r>
          </a:p>
          <a:p>
            <a:r>
              <a:rPr lang="cs-CZ" dirty="0"/>
              <a:t> 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156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C57908-2C43-4B75-9663-7B457A01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 nyní pro jednotlivé třídy</a:t>
            </a:r>
          </a:p>
        </p:txBody>
      </p:sp>
      <p:graphicFrame>
        <p:nvGraphicFramePr>
          <p:cNvPr id="5" name="Zástupný symbol pro obsah 4">
            <a:extLst>
              <a:ext uri="{FF2B5EF4-FFF2-40B4-BE49-F238E27FC236}">
                <a16:creationId xmlns:a16="http://schemas.microsoft.com/office/drawing/2014/main" id="{C7522E80-6F18-419C-9EE9-715D278DEA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0725609"/>
              </p:ext>
            </p:extLst>
          </p:nvPr>
        </p:nvGraphicFramePr>
        <p:xfrm>
          <a:off x="5715000" y="1894788"/>
          <a:ext cx="5678489" cy="4260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5073">
                  <a:extLst>
                    <a:ext uri="{9D8B030D-6E8A-4147-A177-3AD203B41FA5}">
                      <a16:colId xmlns:a16="http://schemas.microsoft.com/office/drawing/2014/main" val="1277187807"/>
                    </a:ext>
                  </a:extLst>
                </a:gridCol>
                <a:gridCol w="664865">
                  <a:extLst>
                    <a:ext uri="{9D8B030D-6E8A-4147-A177-3AD203B41FA5}">
                      <a16:colId xmlns:a16="http://schemas.microsoft.com/office/drawing/2014/main" val="1688500992"/>
                    </a:ext>
                  </a:extLst>
                </a:gridCol>
                <a:gridCol w="664865">
                  <a:extLst>
                    <a:ext uri="{9D8B030D-6E8A-4147-A177-3AD203B41FA5}">
                      <a16:colId xmlns:a16="http://schemas.microsoft.com/office/drawing/2014/main" val="192763939"/>
                    </a:ext>
                  </a:extLst>
                </a:gridCol>
                <a:gridCol w="664865">
                  <a:extLst>
                    <a:ext uri="{9D8B030D-6E8A-4147-A177-3AD203B41FA5}">
                      <a16:colId xmlns:a16="http://schemas.microsoft.com/office/drawing/2014/main" val="3343795406"/>
                    </a:ext>
                  </a:extLst>
                </a:gridCol>
                <a:gridCol w="664865">
                  <a:extLst>
                    <a:ext uri="{9D8B030D-6E8A-4147-A177-3AD203B41FA5}">
                      <a16:colId xmlns:a16="http://schemas.microsoft.com/office/drawing/2014/main" val="2307254342"/>
                    </a:ext>
                  </a:extLst>
                </a:gridCol>
                <a:gridCol w="664865">
                  <a:extLst>
                    <a:ext uri="{9D8B030D-6E8A-4147-A177-3AD203B41FA5}">
                      <a16:colId xmlns:a16="http://schemas.microsoft.com/office/drawing/2014/main" val="835382829"/>
                    </a:ext>
                  </a:extLst>
                </a:gridCol>
                <a:gridCol w="579091">
                  <a:extLst>
                    <a:ext uri="{9D8B030D-6E8A-4147-A177-3AD203B41FA5}">
                      <a16:colId xmlns:a16="http://schemas.microsoft.com/office/drawing/2014/main" val="2352493244"/>
                    </a:ext>
                  </a:extLst>
                </a:gridCol>
              </a:tblGrid>
              <a:tr h="1070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</a:rPr>
                        <a:t>9. A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</a:rPr>
                        <a:t>9. B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solidFill>
                            <a:schemeClr val="tx1"/>
                          </a:solidFill>
                          <a:effectLst/>
                        </a:rPr>
                        <a:t>9. C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972552"/>
                  </a:ext>
                </a:extLst>
              </a:tr>
              <a:tr h="4147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1. kolo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2. kolo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1. kolo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2. kolo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1. kolo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800">
                          <a:effectLst/>
                        </a:rPr>
                        <a:t>2. kolo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extLst>
                  <a:ext uri="{0D108BD9-81ED-4DB2-BD59-A6C34878D82A}">
                    <a16:rowId xmlns:a16="http://schemas.microsoft.com/office/drawing/2014/main" val="2211858580"/>
                  </a:ext>
                </a:extLst>
              </a:tr>
              <a:tr h="423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chemeClr val="tx1"/>
                          </a:solidFill>
                          <a:effectLst/>
                        </a:rPr>
                        <a:t>Gymnázia</a:t>
                      </a:r>
                      <a:endParaRPr lang="cs-CZ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extLst>
                  <a:ext uri="{0D108BD9-81ED-4DB2-BD59-A6C34878D82A}">
                    <a16:rowId xmlns:a16="http://schemas.microsoft.com/office/drawing/2014/main" val="680700928"/>
                  </a:ext>
                </a:extLst>
              </a:tr>
              <a:tr h="423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chemeClr val="tx1"/>
                          </a:solidFill>
                          <a:effectLst/>
                        </a:rPr>
                        <a:t>Umělecké školy</a:t>
                      </a:r>
                      <a:endParaRPr lang="cs-CZ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endParaRPr lang="cs-CZ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extLst>
                  <a:ext uri="{0D108BD9-81ED-4DB2-BD59-A6C34878D82A}">
                    <a16:rowId xmlns:a16="http://schemas.microsoft.com/office/drawing/2014/main" val="2040790813"/>
                  </a:ext>
                </a:extLst>
              </a:tr>
              <a:tr h="423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chemeClr val="tx1"/>
                          </a:solidFill>
                          <a:effectLst/>
                        </a:rPr>
                        <a:t>Čtyřleté studijní obory*</a:t>
                      </a:r>
                      <a:endParaRPr lang="cs-CZ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7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endParaRPr lang="cs-CZ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7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7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extLst>
                  <a:ext uri="{0D108BD9-81ED-4DB2-BD59-A6C34878D82A}">
                    <a16:rowId xmlns:a16="http://schemas.microsoft.com/office/drawing/2014/main" val="2648666445"/>
                  </a:ext>
                </a:extLst>
              </a:tr>
              <a:tr h="423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chemeClr val="tx1"/>
                          </a:solidFill>
                          <a:effectLst/>
                        </a:rPr>
                        <a:t>SOŠ, SIŠ**</a:t>
                      </a:r>
                      <a:endParaRPr lang="cs-CZ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9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endParaRPr lang="cs-CZ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8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extLst>
                  <a:ext uri="{0D108BD9-81ED-4DB2-BD59-A6C34878D82A}">
                    <a16:rowId xmlns:a16="http://schemas.microsoft.com/office/drawing/2014/main" val="1859087152"/>
                  </a:ext>
                </a:extLst>
              </a:tr>
              <a:tr h="423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solidFill>
                            <a:schemeClr val="tx1"/>
                          </a:solidFill>
                          <a:effectLst/>
                        </a:rPr>
                        <a:t>Tříleté učební obory</a:t>
                      </a:r>
                      <a:endParaRPr lang="cs-CZ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endParaRPr lang="cs-CZ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</a:t>
                      </a:r>
                      <a:endParaRPr lang="cs-CZ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extLst>
                  <a:ext uri="{0D108BD9-81ED-4DB2-BD59-A6C34878D82A}">
                    <a16:rowId xmlns:a16="http://schemas.microsoft.com/office/drawing/2014/main" val="375501844"/>
                  </a:ext>
                </a:extLst>
              </a:tr>
              <a:tr h="6594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chemeClr val="tx1"/>
                          </a:solidFill>
                          <a:effectLst/>
                        </a:rPr>
                        <a:t>Celkem</a:t>
                      </a:r>
                      <a:endParaRPr lang="cs-CZ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21</a:t>
                      </a:r>
                      <a:endParaRPr lang="cs-CZ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2</a:t>
                      </a:r>
                      <a:endParaRPr lang="cs-CZ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19</a:t>
                      </a:r>
                      <a:endParaRPr lang="cs-CZ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3</a:t>
                      </a:r>
                      <a:endParaRPr lang="cs-CZ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17</a:t>
                      </a:r>
                      <a:endParaRPr lang="cs-CZ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4</a:t>
                      </a:r>
                      <a:endParaRPr lang="cs-CZ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922" marR="33922" marT="0" marB="0" anchor="ctr"/>
                </a:tc>
                <a:extLst>
                  <a:ext uri="{0D108BD9-81ED-4DB2-BD59-A6C34878D82A}">
                    <a16:rowId xmlns:a16="http://schemas.microsoft.com/office/drawing/2014/main" val="244731237"/>
                  </a:ext>
                </a:extLst>
              </a:tr>
            </a:tbl>
          </a:graphicData>
        </a:graphic>
      </p:graphicFrame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ABE8BAA-9360-4EF9-B626-66ACE026B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17159" y="6838933"/>
            <a:ext cx="4389120" cy="3762294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3073" name="Graf 1">
            <a:extLst>
              <a:ext uri="{FF2B5EF4-FFF2-40B4-BE49-F238E27FC236}">
                <a16:creationId xmlns:a16="http://schemas.microsoft.com/office/drawing/2014/main" id="{E6BAF1F9-2345-4CC4-8B0D-4BAF1C19EB6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1" y="1894788"/>
            <a:ext cx="4587875" cy="426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740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rak 4">
            <a:extLst>
              <a:ext uri="{FF2B5EF4-FFF2-40B4-BE49-F238E27FC236}">
                <a16:creationId xmlns:a16="http://schemas.microsoft.com/office/drawing/2014/main" id="{447E325F-1883-4247-9B25-FFEB14A42E79}"/>
              </a:ext>
            </a:extLst>
          </p:cNvPr>
          <p:cNvSpPr/>
          <p:nvPr/>
        </p:nvSpPr>
        <p:spPr>
          <a:xfrm>
            <a:off x="8842159" y="3701988"/>
            <a:ext cx="2512381" cy="1367161"/>
          </a:xfrm>
          <a:prstGeom prst="cloud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nevim-kam.cz</a:t>
            </a:r>
          </a:p>
        </p:txBody>
      </p:sp>
      <p:sp>
        <p:nvSpPr>
          <p:cNvPr id="6" name="Mrak 5">
            <a:extLst>
              <a:ext uri="{FF2B5EF4-FFF2-40B4-BE49-F238E27FC236}">
                <a16:creationId xmlns:a16="http://schemas.microsoft.com/office/drawing/2014/main" id="{2CC5BA67-8544-4B41-BC69-AF876D896D08}"/>
              </a:ext>
            </a:extLst>
          </p:cNvPr>
          <p:cNvSpPr/>
          <p:nvPr/>
        </p:nvSpPr>
        <p:spPr>
          <a:xfrm>
            <a:off x="8595066" y="2078855"/>
            <a:ext cx="2723964" cy="1367161"/>
          </a:xfrm>
          <a:prstGeom prst="cloud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infoabsolvent.cz</a:t>
            </a:r>
          </a:p>
        </p:txBody>
      </p:sp>
      <p:sp>
        <p:nvSpPr>
          <p:cNvPr id="8" name="Mrak 7">
            <a:extLst>
              <a:ext uri="{FF2B5EF4-FFF2-40B4-BE49-F238E27FC236}">
                <a16:creationId xmlns:a16="http://schemas.microsoft.com/office/drawing/2014/main" id="{81F16CE6-6C3E-4541-953A-95332502E6D8}"/>
              </a:ext>
            </a:extLst>
          </p:cNvPr>
          <p:cNvSpPr/>
          <p:nvPr/>
        </p:nvSpPr>
        <p:spPr>
          <a:xfrm>
            <a:off x="8827364" y="5249663"/>
            <a:ext cx="2536054" cy="1435223"/>
          </a:xfrm>
          <a:prstGeom prst="cloud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to-das.cz</a:t>
            </a:r>
          </a:p>
        </p:txBody>
      </p:sp>
      <p:sp>
        <p:nvSpPr>
          <p:cNvPr id="9" name="Mrak 8">
            <a:extLst>
              <a:ext uri="{FF2B5EF4-FFF2-40B4-BE49-F238E27FC236}">
                <a16:creationId xmlns:a16="http://schemas.microsoft.com/office/drawing/2014/main" id="{447130F8-ADE3-410C-802B-1311ABA31EF8}"/>
              </a:ext>
            </a:extLst>
          </p:cNvPr>
          <p:cNvSpPr/>
          <p:nvPr/>
        </p:nvSpPr>
        <p:spPr>
          <a:xfrm>
            <a:off x="8677923" y="346229"/>
            <a:ext cx="2454674" cy="1367162"/>
          </a:xfrm>
          <a:prstGeom prst="cloud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jmskoly.cz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9C92EDA-1739-4DC0-9240-2038B7CA9CFF}"/>
              </a:ext>
            </a:extLst>
          </p:cNvPr>
          <p:cNvSpPr/>
          <p:nvPr/>
        </p:nvSpPr>
        <p:spPr>
          <a:xfrm>
            <a:off x="1828800" y="1443841"/>
            <a:ext cx="7315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3C51B4"/>
                </a:solidFill>
                <a:latin typeface="Roboto"/>
              </a:rPr>
              <a:t>V roce 2026 se konají veletrhy středních škol v různých městech</a:t>
            </a:r>
          </a:p>
          <a:p>
            <a:endParaRPr lang="cs-CZ" b="1" dirty="0">
              <a:solidFill>
                <a:srgbClr val="3C51B4"/>
              </a:solidFill>
              <a:latin typeface="Roboto"/>
            </a:endParaRPr>
          </a:p>
          <a:p>
            <a:r>
              <a:rPr lang="cs-CZ" sz="4800" b="1" dirty="0"/>
              <a:t>Brno </a:t>
            </a:r>
          </a:p>
          <a:p>
            <a:endParaRPr lang="cs-CZ" b="1" dirty="0"/>
          </a:p>
          <a:p>
            <a:endParaRPr lang="cs-CZ" b="1" dirty="0"/>
          </a:p>
          <a:p>
            <a:r>
              <a:rPr lang="cs-CZ" dirty="0"/>
              <a:t>Termín: </a:t>
            </a:r>
            <a:r>
              <a:rPr lang="cs-CZ" b="1" dirty="0"/>
              <a:t>27. listopadu (9:00–18:00)</a:t>
            </a:r>
            <a:r>
              <a:rPr lang="cs-CZ" dirty="0"/>
              <a:t> a </a:t>
            </a:r>
            <a:r>
              <a:rPr lang="cs-CZ" b="1" dirty="0"/>
              <a:t>28. listopadu 2026 (9:00–17:00)</a:t>
            </a:r>
            <a:endParaRPr lang="cs-CZ" dirty="0"/>
          </a:p>
          <a:p>
            <a:r>
              <a:rPr lang="cs-CZ" dirty="0"/>
              <a:t>Místo: </a:t>
            </a:r>
            <a:r>
              <a:rPr lang="cs-CZ" b="1" dirty="0"/>
              <a:t>Výstaviště Brno, pavilon G2</a:t>
            </a:r>
            <a:r>
              <a:rPr lang="cs-CZ" dirty="0"/>
              <a:t> (Výstaviště 405/1, Brno)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014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E5CC244-A39E-42A1-AE27-0B36E6AD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KARIÉRNÍ PORADENSTVÍ ŠP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20318DF3-2BDF-4F77-AB30-161DE338C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Nadstavba k předmětu pracovních činností</a:t>
            </a:r>
          </a:p>
          <a:p>
            <a:r>
              <a:rPr lang="cs-CZ" dirty="0"/>
              <a:t>Cíl: pomocí souhrnu testů a úkolů poznat své silné stránky a rezervy, dozvědět se o sobě další informace, které mi pomohou se rozhodnout</a:t>
            </a:r>
          </a:p>
          <a:p>
            <a:r>
              <a:rPr lang="cs-CZ" dirty="0"/>
              <a:t>Výstupem je zpráva s výsledky testu a souhrnem nejdůležitějším informací</a:t>
            </a:r>
          </a:p>
          <a:p>
            <a:r>
              <a:rPr lang="cs-CZ" dirty="0"/>
              <a:t>Je možné domluvit se na osobním setkání (žák + rodiče)</a:t>
            </a:r>
          </a:p>
          <a:p>
            <a:r>
              <a:rPr lang="cs-CZ" dirty="0"/>
              <a:t>Nutné se přihlásit a dát souhlas zákonných zástupců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4099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1560772-35C9-4808-8535-3D2F7E1B9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2062"/>
            <a:ext cx="10515600" cy="5614901"/>
          </a:xfrm>
        </p:spPr>
        <p:txBody>
          <a:bodyPr/>
          <a:lstStyle/>
          <a:p>
            <a:r>
              <a:rPr lang="cs-CZ" dirty="0"/>
              <a:t>Test struktury inteligence</a:t>
            </a:r>
          </a:p>
          <a:p>
            <a:pPr lvl="1"/>
            <a:r>
              <a:rPr lang="cs-CZ" dirty="0"/>
              <a:t>Verbální, numerická a figurální (představivost)</a:t>
            </a:r>
          </a:p>
          <a:p>
            <a:pPr lvl="1"/>
            <a:r>
              <a:rPr lang="cs-CZ" dirty="0"/>
              <a:t>Celková úroveň IQ</a:t>
            </a:r>
          </a:p>
          <a:p>
            <a:pPr lvl="1"/>
            <a:r>
              <a:rPr lang="cs-CZ" dirty="0"/>
              <a:t>Orientační údaje</a:t>
            </a:r>
          </a:p>
          <a:p>
            <a:pPr lvl="1"/>
            <a:r>
              <a:rPr lang="cs-CZ" dirty="0"/>
              <a:t>Proběhne během vyučování</a:t>
            </a:r>
          </a:p>
          <a:p>
            <a:r>
              <a:rPr lang="cs-CZ" dirty="0"/>
              <a:t>Dotazník (tabulka) – vhodné pracovní oblasti</a:t>
            </a:r>
          </a:p>
          <a:p>
            <a:r>
              <a:rPr lang="cs-CZ" dirty="0"/>
              <a:t>Vizitka – zájmy</a:t>
            </a:r>
          </a:p>
          <a:p>
            <a:r>
              <a:rPr lang="cs-CZ" dirty="0"/>
              <a:t>Povídka – představa o budoucím povolání</a:t>
            </a:r>
          </a:p>
          <a:p>
            <a:r>
              <a:rPr lang="cs-CZ" dirty="0"/>
              <a:t>Dotazník + vizitka + povídka </a:t>
            </a:r>
            <a:r>
              <a:rPr lang="cs-CZ" dirty="0">
                <a:sym typeface="Wingdings" panose="05000000000000000000" pitchFamily="2" charset="2"/>
              </a:rPr>
              <a:t> vypracování doma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164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BD1622-3D23-4297-882F-C00ED7601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Volba povolání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AF9A909-C755-49FA-A5BC-C9E992521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Mgr. Petra </a:t>
            </a:r>
            <a:r>
              <a:rPr lang="cs-CZ" dirty="0" err="1"/>
              <a:t>Zvarová</a:t>
            </a:r>
            <a:endParaRPr lang="cs-CZ" dirty="0"/>
          </a:p>
          <a:p>
            <a:endParaRPr lang="cs-CZ" dirty="0"/>
          </a:p>
          <a:p>
            <a:r>
              <a:rPr lang="cs-CZ" dirty="0"/>
              <a:t>9. A    pátek  5. vyučovací hodinu</a:t>
            </a:r>
          </a:p>
          <a:p>
            <a:r>
              <a:rPr lang="cs-CZ" dirty="0"/>
              <a:t>9. B    středa 6. vyučovací hodinu</a:t>
            </a:r>
          </a:p>
          <a:p>
            <a:r>
              <a:rPr lang="cs-CZ" dirty="0"/>
              <a:t>9. C    čtvrtek 6. vyučovací hodinu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8800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51BEF5-2826-4F50-B3F2-4DF0BF03E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pozornost.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9483812-895A-41D2-AFC7-82AF6FFC3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r>
              <a:rPr lang="cs-CZ" dirty="0"/>
              <a:t>Příští schůzka se bude konat 5. 1. 2027 (zároveň hovorové hodiny).</a:t>
            </a:r>
          </a:p>
        </p:txBody>
      </p:sp>
    </p:spTree>
    <p:extLst>
      <p:ext uri="{BB962C8B-B14F-4D97-AF65-F5344CB8AC3E}">
        <p14:creationId xmlns:p14="http://schemas.microsoft.com/office/powerpoint/2010/main" val="20563737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4403_TF22378848.potx" id="{88F210FF-C011-4EFE-AA85-1D02D2B94E9C}" vid="{290BA762-FB75-486E-97D2-52521D19DF9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8A2F88-55C5-4ED1-9541-807C65424763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6c05727-aa75-4e4a-9b5f-8a80a1165891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Návrh Integrál</Template>
  <TotalTime>0</TotalTime>
  <Words>1033</Words>
  <Application>Microsoft Office PowerPoint</Application>
  <PresentationFormat>Širokoúhlá obrazovka</PresentationFormat>
  <Paragraphs>211</Paragraphs>
  <Slides>18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7" baseType="lpstr">
      <vt:lpstr>Arial</vt:lpstr>
      <vt:lpstr>Calibri</vt:lpstr>
      <vt:lpstr>Roboto</vt:lpstr>
      <vt:lpstr>Times New Roman</vt:lpstr>
      <vt:lpstr>Tw Cen MT</vt:lpstr>
      <vt:lpstr>Tw Cen MT Condensed</vt:lpstr>
      <vt:lpstr>Wingdings</vt:lpstr>
      <vt:lpstr>Wingdings 3</vt:lpstr>
      <vt:lpstr>Integrál</vt:lpstr>
      <vt:lpstr>INFORMACE K Přijímacímu řízení</vt:lpstr>
      <vt:lpstr>Školní poradenské pracoviště</vt:lpstr>
      <vt:lpstr>PROCES PŘÍJIMACÍHO ŘÍZENÍ</vt:lpstr>
      <vt:lpstr>Hlavní problematika </vt:lpstr>
      <vt:lpstr>klíčové termíny </vt:lpstr>
      <vt:lpstr>důležité  - přihláška</vt:lpstr>
      <vt:lpstr>Důležité - přihláška </vt:lpstr>
      <vt:lpstr>Klíčové termíny - přijímačky</vt:lpstr>
      <vt:lpstr>klíčové termíny</vt:lpstr>
      <vt:lpstr>Termíny přijímaček 2027</vt:lpstr>
      <vt:lpstr>Jak to bylo loni…</vt:lpstr>
      <vt:lpstr>9. ročník</vt:lpstr>
      <vt:lpstr>A nyní pro jednotlivé třídy</vt:lpstr>
      <vt:lpstr>Prezentace aplikace PowerPoint</vt:lpstr>
      <vt:lpstr>KARIÉRNÍ PORADENSTVÍ ŠP</vt:lpstr>
      <vt:lpstr>Prezentace aplikace PowerPoint</vt:lpstr>
      <vt:lpstr>Volba povolání</vt:lpstr>
      <vt:lpstr>Děkuji za pozornost.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2023-09-04T08:54:34Z</dcterms:created>
  <dcterms:modified xsi:type="dcterms:W3CDTF">2026-09-07T16:47:24Z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